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Default Extension="bin" ContentType="audio/unknown"/>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s/slide7.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 id="2147483852" r:id="rId3"/>
    <p:sldMasterId id="2147483864" r:id="rId4"/>
    <p:sldMasterId id="2147483876" r:id="rId5"/>
    <p:sldMasterId id="2147483900" r:id="rId6"/>
  </p:sldMasterIdLst>
  <p:sldIdLst>
    <p:sldId id="313" r:id="rId7"/>
    <p:sldId id="256" r:id="rId8"/>
    <p:sldId id="259" r:id="rId9"/>
    <p:sldId id="257" r:id="rId10"/>
    <p:sldId id="258" r:id="rId11"/>
    <p:sldId id="261" r:id="rId12"/>
    <p:sldId id="260" r:id="rId13"/>
    <p:sldId id="263" r:id="rId14"/>
    <p:sldId id="262" r:id="rId15"/>
    <p:sldId id="265" r:id="rId16"/>
    <p:sldId id="264" r:id="rId17"/>
    <p:sldId id="266" r:id="rId18"/>
    <p:sldId id="267" r:id="rId19"/>
    <p:sldId id="268" r:id="rId20"/>
    <p:sldId id="269" r:id="rId21"/>
    <p:sldId id="270" r:id="rId22"/>
    <p:sldId id="271" r:id="rId23"/>
    <p:sldId id="272" r:id="rId24"/>
    <p:sldId id="282" r:id="rId25"/>
    <p:sldId id="273" r:id="rId26"/>
    <p:sldId id="274" r:id="rId27"/>
    <p:sldId id="279" r:id="rId28"/>
    <p:sldId id="275" r:id="rId29"/>
    <p:sldId id="276" r:id="rId30"/>
    <p:sldId id="277" r:id="rId31"/>
    <p:sldId id="278" r:id="rId32"/>
    <p:sldId id="280" r:id="rId33"/>
    <p:sldId id="281"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305" r:id="rId49"/>
    <p:sldId id="297" r:id="rId50"/>
    <p:sldId id="298" r:id="rId51"/>
    <p:sldId id="307" r:id="rId52"/>
    <p:sldId id="299" r:id="rId53"/>
    <p:sldId id="306" r:id="rId54"/>
    <p:sldId id="300" r:id="rId55"/>
    <p:sldId id="301" r:id="rId56"/>
    <p:sldId id="308" r:id="rId57"/>
    <p:sldId id="302" r:id="rId58"/>
    <p:sldId id="309" r:id="rId59"/>
    <p:sldId id="303" r:id="rId60"/>
    <p:sldId id="310" r:id="rId61"/>
    <p:sldId id="304" r:id="rId62"/>
    <p:sldId id="311" r:id="rId63"/>
    <p:sldId id="312"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92" autoAdjust="0"/>
    <p:restoredTop sz="94654" autoAdjust="0"/>
  </p:normalViewPr>
  <p:slideViewPr>
    <p:cSldViewPr>
      <p:cViewPr varScale="1">
        <p:scale>
          <a:sx n="56" d="100"/>
          <a:sy n="56" d="100"/>
        </p:scale>
        <p:origin x="-7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09B968C-1B0C-415E-8738-0E9E795954CC}" type="datetimeFigureOut">
              <a:rPr lang="en-US" smtClean="0"/>
              <a:pPr/>
              <a:t>10/29/2010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spd="slow">
    <p:dissolv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01F244D-66EF-4560-93A8-DF753D7134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D01F244D-66EF-4560-93A8-DF753D71346C}"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01F244D-66EF-4560-93A8-DF753D71346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dissolv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01F244D-66EF-4560-93A8-DF753D71346C}"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01F244D-66EF-4560-93A8-DF753D71346C}"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dissolv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01F244D-66EF-4560-93A8-DF753D71346C}"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spd="slow">
    <p:dissolv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09B968C-1B0C-415E-8738-0E9E795954CC}" type="datetimeFigureOut">
              <a:rPr lang="en-US" smtClean="0"/>
              <a:pPr/>
              <a:t>10/29/2010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01F244D-66EF-4560-93A8-DF753D71346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01F244D-66EF-4560-93A8-DF753D71346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01F244D-66EF-4560-93A8-DF753D7134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09B968C-1B0C-415E-8738-0E9E795954CC}" type="datetimeFigureOut">
              <a:rPr lang="en-US" smtClean="0"/>
              <a:pPr/>
              <a:t>10/29/2010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9B968C-1B0C-415E-8738-0E9E795954CC}" type="datetimeFigureOut">
              <a:rPr lang="en-US" smtClean="0"/>
              <a:pPr/>
              <a:t>10/29/2010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dissolv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9B968C-1B0C-415E-8738-0E9E795954CC}" type="datetimeFigureOut">
              <a:rPr lang="en-US" smtClean="0"/>
              <a:pPr/>
              <a:t>10/29/2010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01F244D-66EF-4560-93A8-DF753D71346C}"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01F244D-66EF-4560-93A8-DF753D71346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9B968C-1B0C-415E-8738-0E9E795954CC}" type="datetimeFigureOut">
              <a:rPr lang="en-US" smtClean="0"/>
              <a:pPr/>
              <a:t>10/29/2010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09B968C-1B0C-415E-8738-0E9E795954CC}" type="datetimeFigureOut">
              <a:rPr lang="en-US" smtClean="0"/>
              <a:pPr/>
              <a:t>10/29/2010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D01F244D-66EF-4560-93A8-DF753D71346C}" type="slidenum">
              <a:rPr lang="en-US" smtClean="0"/>
              <a:pPr/>
              <a:t>‹#›</a:t>
            </a:fld>
            <a:endParaRPr lang="en-US"/>
          </a:p>
        </p:txBody>
      </p:sp>
    </p:spTree>
  </p:cSld>
  <p:clrMapOvr>
    <a:masterClrMapping/>
  </p:clrMapOvr>
  <p:transition spd="slow">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01F244D-66EF-4560-93A8-DF753D7134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09B968C-1B0C-415E-8738-0E9E795954CC}" type="datetimeFigureOut">
              <a:rPr lang="en-US" smtClean="0"/>
              <a:pPr/>
              <a:t>10/29/2010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01F244D-66EF-4560-93A8-DF753D71346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6.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09B968C-1B0C-415E-8738-0E9E795954CC}" type="datetimeFigureOut">
              <a:rPr lang="en-US" smtClean="0"/>
              <a:pPr/>
              <a:t>10/29/2010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01F244D-66EF-4560-93A8-DF753D71346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spd="slow">
    <p:dissolve/>
  </p:transition>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09B968C-1B0C-415E-8738-0E9E795954CC}" type="datetimeFigureOut">
              <a:rPr lang="en-US" smtClean="0"/>
              <a:pPr/>
              <a:t>10/29/2010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01F244D-66EF-4560-93A8-DF753D7134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slow">
    <p:dissolv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09B968C-1B0C-415E-8738-0E9E795954CC}" type="datetimeFigureOut">
              <a:rPr lang="en-US" smtClean="0"/>
              <a:pPr/>
              <a:t>10/29/2010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01F244D-66EF-4560-93A8-DF753D71346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slow">
    <p:dissolve/>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09B968C-1B0C-415E-8738-0E9E795954CC}" type="datetimeFigureOut">
              <a:rPr lang="en-US" smtClean="0"/>
              <a:pPr/>
              <a:t>10/29/2010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01F244D-66EF-4560-93A8-DF753D71346C}"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spd="slow">
    <p:dissolve/>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09B968C-1B0C-415E-8738-0E9E795954CC}" type="datetimeFigureOut">
              <a:rPr lang="en-US" smtClean="0"/>
              <a:pPr/>
              <a:t>10/29/2010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01F244D-66EF-4560-93A8-DF753D7134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p:dissolve/>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09B968C-1B0C-415E-8738-0E9E795954CC}" type="datetimeFigureOut">
              <a:rPr lang="en-US" smtClean="0"/>
              <a:pPr/>
              <a:t>10/29/2010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01F244D-66EF-4560-93A8-DF753D7134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spd="slow">
    <p:dissolve/>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audio" Target="../media/audio1.bin"/><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audio" Target="../media/audio3.bin"/><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09600" y="304800"/>
            <a:ext cx="8229600" cy="5105400"/>
          </a:xfrm>
          <a:effectLst>
            <a:glow rad="63500">
              <a:schemeClr val="accent1">
                <a:satMod val="175000"/>
                <a:alpha val="40000"/>
              </a:schemeClr>
            </a:glow>
            <a:outerShdw blurRad="76200" dir="13500000" sy="23000" kx="1200000" algn="br" rotWithShape="0">
              <a:prstClr val="black">
                <a:alpha val="20000"/>
              </a:prstClr>
            </a:outerShdw>
          </a:effectLst>
        </p:spPr>
        <p:txBody>
          <a:bodyPr>
            <a:noAutofit/>
          </a:bodyPr>
          <a:lstStyle/>
          <a:p>
            <a:r>
              <a:rPr lang="ro-RO" sz="8000" i="1" dirty="0" err="1" smtClean="0">
                <a:latin typeface="Blackadder ITC" pitchFamily="82" charset="0"/>
              </a:rPr>
              <a:t>Pamant</a:t>
            </a:r>
            <a:r>
              <a:rPr lang="ro-RO" sz="8000" i="1" dirty="0" smtClean="0">
                <a:latin typeface="Blackadder ITC" pitchFamily="82" charset="0"/>
              </a:rPr>
              <a:t>, apa, foc si </a:t>
            </a:r>
            <a:r>
              <a:rPr lang="ro-RO" sz="8000" i="1" dirty="0" err="1" smtClean="0">
                <a:latin typeface="Blackadder ITC" pitchFamily="82" charset="0"/>
              </a:rPr>
              <a:t>aer-</a:t>
            </a:r>
            <a:r>
              <a:rPr lang="ro-RO" sz="8000" i="1" dirty="0" smtClean="0">
                <a:latin typeface="Blackadder ITC" pitchFamily="82" charset="0"/>
              </a:rPr>
              <a:t> Calatorii in </a:t>
            </a:r>
            <a:r>
              <a:rPr lang="ro-RO" sz="8000" i="1" dirty="0" err="1" smtClean="0">
                <a:latin typeface="Blackadder ITC" pitchFamily="82" charset="0"/>
              </a:rPr>
              <a:t>cautarea</a:t>
            </a:r>
            <a:r>
              <a:rPr lang="ro-RO" sz="8000" i="1" dirty="0" smtClean="0">
                <a:latin typeface="Blackadder ITC" pitchFamily="82" charset="0"/>
              </a:rPr>
              <a:t> celor patru elemente</a:t>
            </a:r>
            <a:endParaRPr lang="ro-RO" sz="8000" i="1" dirty="0">
              <a:latin typeface="Blackadder ITC" pitchFamily="82" charset="0"/>
            </a:endParaRPr>
          </a:p>
        </p:txBody>
      </p:sp>
    </p:spTree>
  </p:cSld>
  <p:clrMapOvr>
    <a:masterClrMapping/>
  </p:clrMapOvr>
  <p:transition spd="slow">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it-IT" dirty="0" smtClean="0"/>
              <a:t>O concepţie evoluţionistă a începuturilor pământului ne spune că acum 20 de miliarde de ani a avut loc un "Big Bang", care a rezultat în formarea Soarelui şi după aceea a pământului ce era pe atunci un corp ceresc fierbinte. Biblia ne învaţă că atunci când, la început, Dumnezeu a creat cerurile şi pământul, soarele nu exista. În prima zi a fost creată lumina, iar soarele care urma să devină un luminător nu a fost creat decât în a patra zi. </a:t>
            </a:r>
            <a:r>
              <a:rPr lang="pt-BR" dirty="0" smtClean="0"/>
              <a:t>Pământul, de asemenea, era acoperit cu apă când a fost creat. În 2 Petru 3:5-6 găsim o profeţie privitoare la zilele sfârşitului în care Petru ne spune că oameni vor ignora deliberat că pământul a fost acoperit de apă. </a:t>
            </a:r>
            <a:r>
              <a:rPr lang="it-IT" dirty="0" smtClean="0"/>
              <a:t>Teoria "Big Bang"-ului şi relatarea biblică a creaţie se găsesc în totală contradicţie.</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na.jpg"/>
          <p:cNvPicPr>
            <a:picLocks noGrp="1" noChangeAspect="1"/>
          </p:cNvPicPr>
          <p:nvPr>
            <p:ph idx="1"/>
          </p:nvPr>
        </p:nvPicPr>
        <p:blipFill>
          <a:blip r:embed="rId3" cstate="print"/>
          <a:stretch>
            <a:fillRect/>
          </a:stretch>
        </p:blipFill>
        <p:spPr>
          <a:xfrm>
            <a:off x="0" y="0"/>
            <a:ext cx="9315300" cy="737552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6858000"/>
          </a:xfrm>
          <a:blipFill>
            <a:blip r:embed="rId3" cstate="print"/>
            <a:tile tx="0" ty="0" sx="100000" sy="100000" flip="none" algn="tl"/>
          </a:blipFill>
        </p:spPr>
        <p:txBody>
          <a:bodyPr>
            <a:normAutofit/>
          </a:bodyPr>
          <a:lstStyle/>
          <a:p>
            <a:pPr algn="ctr"/>
            <a:r>
              <a:rPr lang="en-US" sz="9600" dirty="0" err="1" smtClean="0">
                <a:solidFill>
                  <a:schemeClr val="tx2">
                    <a:lumMod val="75000"/>
                  </a:schemeClr>
                </a:solidFill>
                <a:latin typeface="Edwardian Script ITC" pitchFamily="66" charset="0"/>
              </a:rPr>
              <a:t>Apa</a:t>
            </a:r>
            <a:endParaRPr lang="en-US" sz="9600" dirty="0">
              <a:solidFill>
                <a:schemeClr val="tx2">
                  <a:lumMod val="75000"/>
                </a:schemeClr>
              </a:solidFill>
              <a:latin typeface="Edwardian Script ITC" pitchFamily="66" charset="0"/>
            </a:endParaRPr>
          </a:p>
        </p:txBody>
      </p:sp>
      <p:sp>
        <p:nvSpPr>
          <p:cNvPr id="2" name="Content Placeholder 1"/>
          <p:cNvSpPr>
            <a:spLocks noGrp="1"/>
          </p:cNvSpPr>
          <p:nvPr>
            <p:ph idx="1"/>
          </p:nvPr>
        </p:nvSpPr>
        <p:spPr>
          <a:xfrm>
            <a:off x="7848600" y="5410201"/>
            <a:ext cx="304800" cy="152400"/>
          </a:xfrm>
        </p:spPr>
        <p:txBody>
          <a:bodyPr>
            <a:normAutofit fontScale="25000" lnSpcReduction="20000"/>
          </a:bodyPr>
          <a:lstStyle/>
          <a:p>
            <a:pPr>
              <a:buNone/>
            </a:pPr>
            <a:endParaRPr lang="en-US" dirty="0"/>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45208"/>
          </a:xfrm>
        </p:spPr>
        <p:txBody>
          <a:bodyPr>
            <a:normAutofit fontScale="77500" lnSpcReduction="20000"/>
          </a:bodyPr>
          <a:lstStyle/>
          <a:p>
            <a:r>
              <a:rPr lang="it-IT" dirty="0" smtClean="0"/>
              <a:t>Acest articol se concentrează asupra apei așa cum o percepem în viața de zi cu zi.</a:t>
            </a:r>
            <a:endParaRPr lang="en-US" dirty="0" smtClean="0"/>
          </a:p>
          <a:p>
            <a:r>
              <a:rPr lang="it-IT" dirty="0" smtClean="0"/>
              <a:t>Pentru studiul apei ca substanță chimică indispensabilă vieții.</a:t>
            </a:r>
            <a:r>
              <a:rPr lang="pt-BR" dirty="0" smtClean="0"/>
              <a:t> Apă, substantiv feminin (o apă, două ape, atunci când nu este folosit defectiv de plural), lichid inodor, insipid și incolor, de cele mai multe ori, sau ușor albăstrui sau chiar verzui în straturi groase. Apa este o substanță absolut indispensabilă vieții, indiferent de forma acesteia, fiind unul dintre cei mai universali solvenți. Apa este un compus chimic al hidrogenului și al oxigenului, având formula chimică brută H2O (vedeți Apă (moleculă)). Apa este una din substanțele cele mai răspândite pe planeta Pământ, formând unul din învelișurile acesteia, hidrosfera.</a:t>
            </a:r>
            <a:endParaRPr lang="en-US" dirty="0" smtClean="0"/>
          </a:p>
          <a:p>
            <a:r>
              <a:rPr lang="pt-BR" dirty="0" smtClean="0"/>
              <a:t>În diferite limbi, cuvântul apă este echivalent cu aqua în latină, acqua în italiană, agua în spaniolă, aigua în catalonă, Wasser în germană, water în engleză și neerlandeză, vand în daneză, ur în bască, ș.a.m.d..</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45208"/>
          </a:xfrm>
        </p:spPr>
        <p:txBody>
          <a:bodyPr>
            <a:normAutofit fontScale="77500" lnSpcReduction="20000"/>
          </a:bodyPr>
          <a:lstStyle/>
          <a:p>
            <a:r>
              <a:rPr lang="it-IT" dirty="0" smtClean="0"/>
              <a:t>Pe Pământ, apa există în multe forme, în cele mai variate locuri. Sub formă de apă sărată există în oceane și mări. Sub formă de apă dulce în stare solidă, apa se găsește în calotele polare, ghețari, aisberguri, zăpadă, dar și ca precipitații solide, sau ninsoare. Sub formă de apă dulce lichidă, apa se găsește în ape curgătoare, stătătoare, precipitații lichide, ploi, și ape freatice sau subterane. În atmosferă, apa se găsește sub formă gazoasă alcătuind norii sau fin difuzată în aer determinând umiditatea acestuia. Considerând întreaga planetă, apa se găsește continuu în mișcare și transformare, evaporarea și condensarea, respectiv solidificarea și topirea alternând mereu. Această perpetuă mișcare a apei se numește ciclul apei și constituie obiectul de studiu al meteorologiei și al hidrologiei.</a:t>
            </a:r>
            <a:endParaRPr lang="en-US" dirty="0" smtClean="0"/>
          </a:p>
          <a:p>
            <a:pPr>
              <a:buNone/>
            </a:pPr>
            <a:r>
              <a:rPr lang="it-IT" dirty="0" smtClean="0"/>
              <a:t> </a:t>
            </a:r>
            <a:endParaRPr lang="en-US" dirty="0"/>
          </a:p>
        </p:txBody>
      </p:sp>
      <p:pic>
        <p:nvPicPr>
          <p:cNvPr id="4" name="Picture 3" descr="pr3.jpg"/>
          <p:cNvPicPr>
            <a:picLocks noChangeAspect="1"/>
          </p:cNvPicPr>
          <p:nvPr/>
        </p:nvPicPr>
        <p:blipFill>
          <a:blip r:embed="rId2" cstate="print"/>
          <a:stretch>
            <a:fillRect/>
          </a:stretch>
        </p:blipFill>
        <p:spPr>
          <a:xfrm>
            <a:off x="3276600" y="5257800"/>
            <a:ext cx="2133600" cy="11144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hetari_arctici.jpg"/>
          <p:cNvPicPr>
            <a:picLocks noGrp="1" noChangeAspect="1"/>
          </p:cNvPicPr>
          <p:nvPr>
            <p:ph idx="1"/>
          </p:nvPr>
        </p:nvPicPr>
        <p:blipFill>
          <a:blip r:embed="rId2" cstate="print"/>
          <a:stretch>
            <a:fillRect/>
          </a:stretch>
        </p:blipFill>
        <p:spPr>
          <a:xfrm>
            <a:off x="0" y="152400"/>
            <a:ext cx="9372600" cy="70104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endParaRPr lang="en-US" dirty="0" smtClean="0"/>
          </a:p>
          <a:p>
            <a:pPr>
              <a:buNone/>
            </a:pPr>
            <a:r>
              <a:rPr lang="pt-BR" dirty="0" smtClean="0"/>
              <a:t> </a:t>
            </a:r>
            <a:endParaRPr lang="en-US" dirty="0" smtClean="0"/>
          </a:p>
          <a:p>
            <a:pPr>
              <a:buNone/>
            </a:pPr>
            <a:endParaRPr lang="pt-BR" dirty="0" smtClean="0"/>
          </a:p>
          <a:p>
            <a:endParaRPr lang="pt-BR" dirty="0" smtClean="0"/>
          </a:p>
          <a:p>
            <a:r>
              <a:rPr lang="pt-BR" dirty="0" smtClean="0"/>
              <a:t>Datorită importanței pe care o are (în agricultură, dar și pentru omenire in general), apei i s-au dat diverse nume in funcție de formele pe care le ia. Ploaia e cunoscută în majoritatea țărilor, pe când alte forme sunt mai puțin întâlnite, și pot fi surprinzătoare când sunt văzute prima dată. Exemple sunt: grindina, zăpada, ceața, roua sau chiciura. Un fenomen conex este curcubeul, întâlnit atunci cand lumina se refractă prin particulele de apă din atmosferă.</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pt-BR" dirty="0" smtClean="0"/>
              <a:t>Apa de la suprafața globului joacă roluri importante in evoluția umană; râurile și irigațiile asigură aportul de apă pentru agricultură, sunt suport pentru transportul maritim sau fluvial, fie comercial sau de agrement. O apă cu insuficienți nutrienți se numește oligotrofă. Scurgerea apei pe suprafața terestră este mecanismul prin care eroziunea sculptează mediul natural, duce la crearea văilor și deltelor cu suprafețe fertile favorabile dezvoltării de centre umane. De asemenea, apa se infiltrează in sol, ajungând în pânza de apă freatică. Această apă freatică ajunge din nou la suprafață sub forma izvoarelor, sau a izvoarelor termale și gheizerilor. Apa freatică este de asemenea extrasă artificial prin puțuri și fântâni. Deoarece apa poate conține numeroase substanțe diferite, poate avea gusturi sau mirosuri foarte diferite. De fapt, oamenii și alte animale și-au format simțurile pentru a putea evalua calitatea apei: de obicei, animalele evită apa cu gust sărat (apă de mare) sau putred de mlaștină preferând apa unui izvor montan sau apa freatică.</a:t>
            </a:r>
            <a:endParaRPr lang="en-US" dirty="0" smtClean="0"/>
          </a:p>
          <a:p>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pt-BR" dirty="0" smtClean="0"/>
              <a:t>Din punct de vedere biologic, apa are numeroase proprietăți indispensabile proliferării vieții, care o deosebesc de celelalte substanțe. Apa își îndeplinește acest rol, permițând compușilor organici să reacționeze în moduri care să permită în cele din urmă replicarea. Este un bun solvent și are o tensiune superficială ridicată, permițând astfel mișcarea compușilor organici și a organismelor vii. Apa proaspătă are densitatea maximă la 4°C, această densitate scăzând pe măsură ce apa se răcește, se încălzește sau îngheață. Fiind o moleculă polară stabilă dominantă în atmosferă, joacă un rol important în absorbția radiației infraroșii, crucială în cadrul efectului de seră, fără de care temperatura medie la suprafața Terrei ar fi de -18° Celsius. Apa are de asemenea o căldură specifică neobișnuit de mare, care joacă mai multe roluri în reglarea climatului global și regional, precum Curentul Golfului, permițând existența vieții. Deoarece absoarbe foarte mult infraroșiile, are o foarte ușoară nuanță albastră, datorită eliminării unei mici cantități de lumină roșie care o traversează. Culoarea albastră poate fi observată numai când apa este în cantitate mare, de exemplu în lacuri, mări sau oceane. </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t proiect1.jpg"/>
          <p:cNvPicPr>
            <a:picLocks noGrp="1" noChangeAspect="1"/>
          </p:cNvPicPr>
          <p:nvPr>
            <p:ph idx="1"/>
          </p:nvPr>
        </p:nvPicPr>
        <p:blipFill>
          <a:blip r:embed="rId3" cstate="print"/>
          <a:stretch>
            <a:fillRect/>
          </a:stretch>
        </p:blipFill>
        <p:spPr>
          <a:xfrm>
            <a:off x="390181" y="533400"/>
            <a:ext cx="8606927" cy="63246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a:blipFill>
            <a:blip r:embed="rId3" cstate="print"/>
            <a:stretch>
              <a:fillRect/>
            </a:stretch>
          </a:blipFill>
        </p:spPr>
        <p:txBody>
          <a:bodyPr>
            <a:noAutofit/>
          </a:bodyPr>
          <a:lstStyle/>
          <a:p>
            <a:pPr algn="l"/>
            <a:r>
              <a:rPr lang="en-US" sz="19600" b="0" dirty="0" err="1" smtClean="0">
                <a:solidFill>
                  <a:schemeClr val="bg1">
                    <a:lumMod val="95000"/>
                    <a:lumOff val="5000"/>
                  </a:schemeClr>
                </a:solidFill>
                <a:latin typeface="Edwardian Script ITC" pitchFamily="66" charset="0"/>
              </a:rPr>
              <a:t>Pamantul</a:t>
            </a:r>
            <a:r>
              <a:rPr lang="en-US" sz="19600" b="0" dirty="0" smtClean="0">
                <a:solidFill>
                  <a:schemeClr val="bg1">
                    <a:lumMod val="95000"/>
                    <a:lumOff val="5000"/>
                  </a:schemeClr>
                </a:solidFill>
                <a:latin typeface="Edwardian Script ITC" pitchFamily="66" charset="0"/>
              </a:rPr>
              <a:t> </a:t>
            </a:r>
            <a:endParaRPr lang="en-US" sz="19600" b="0" dirty="0">
              <a:solidFill>
                <a:schemeClr val="bg1">
                  <a:lumMod val="95000"/>
                  <a:lumOff val="5000"/>
                </a:schemeClr>
              </a:solidFill>
              <a:latin typeface="Edwardian Script ITC" pitchFamily="66" charset="0"/>
            </a:endParaRPr>
          </a:p>
        </p:txBody>
      </p:sp>
      <p:sp>
        <p:nvSpPr>
          <p:cNvPr id="3" name="Subtitle 2"/>
          <p:cNvSpPr>
            <a:spLocks noGrp="1"/>
          </p:cNvSpPr>
          <p:nvPr>
            <p:ph type="subTitle" idx="1"/>
          </p:nvPr>
        </p:nvSpPr>
        <p:spPr>
          <a:xfrm flipH="1" flipV="1">
            <a:off x="8305800" y="-457200"/>
            <a:ext cx="76200" cy="76200"/>
          </a:xfrm>
          <a:solidFill>
            <a:schemeClr val="bg1"/>
          </a:solidFill>
          <a:effectLst>
            <a:innerShdw blurRad="63500" dist="50800" dir="18900000">
              <a:prstClr val="black">
                <a:alpha val="50000"/>
              </a:prstClr>
            </a:innerShdw>
          </a:effectLst>
        </p:spPr>
        <p:txBody>
          <a:bodyPr>
            <a:normAutofit fontScale="25000" lnSpcReduction="20000"/>
          </a:bodyPr>
          <a:lstStyle/>
          <a:p>
            <a:endParaRPr lang="en-US" i="1" dirty="0" smtClean="0"/>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pt-BR" dirty="0" smtClean="0"/>
              <a:t>Apa este un foarte bun solvent, similar din punct de vedere chimic cu amoniacul, și dizolvă multe tipuri de substanțe, precum diferite săruri și zahărul, și facilitează reacțiile chimice ale acestora, lucru care permite metabolismele complexe. </a:t>
            </a:r>
            <a:endParaRPr lang="en-US" dirty="0" smtClean="0"/>
          </a:p>
          <a:p>
            <a:r>
              <a:rPr lang="pt-BR" dirty="0" smtClean="0"/>
              <a:t>Unele substanțe însă nu se amestecă cu apa, cum e de exemplu petrolul, și alte substanțe hidrofobe. Membranele celulare, compuse din lipide și proteine, profită de această proprietate, controlând interacțiunea dintre ele și mediul extern. Acest lucru este ușurat de tensiunea superficială a apei.</a:t>
            </a:r>
            <a:endParaRPr lang="en-US" dirty="0" smtClean="0"/>
          </a:p>
          <a:p>
            <a:endParaRPr lang="en-US" dirty="0"/>
          </a:p>
        </p:txBody>
      </p:sp>
    </p:spTree>
  </p:cSld>
  <p:clrMapOvr>
    <a:masterClrMapping/>
  </p:clrMapOvr>
  <p:transition spd="slow">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pt-BR" dirty="0" smtClean="0"/>
              <a:t>În istorie, civilizațiile s-au dezvoltat cu precădere pe malurile râurilor sau mărilor; Mesopotamia, așa-numitul leagăn al civilizației este situată între două râuri, Egiptul antic a înflorit pe malurile Nilului, iar marile metropole, precum Londra, Paris, New York și Tokio își datorează succesul în parte accesibilității oferite de situarea lângă o apă, și înflorirea comercială rezultată. </a:t>
            </a:r>
            <a:r>
              <a:rPr lang="it-IT" dirty="0" smtClean="0"/>
              <a:t>Insulele cu porturi sigure, precum Singapore și Hong Kong, s-au dezvoltat tocmai din acest motiv. În locuri precum Africa de Nord și Orientul Mijlociu, unde apa nu se găsește în abundență, accesul la apă potabilă a fost și este o mare problemă în dezvoltarea comunităților umane.</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r2.jpg"/>
          <p:cNvPicPr>
            <a:picLocks noGrp="1" noChangeAspect="1"/>
          </p:cNvPicPr>
          <p:nvPr>
            <p:ph idx="1"/>
          </p:nvPr>
        </p:nvPicPr>
        <p:blipFill>
          <a:blip r:embed="rId3" cstate="print"/>
          <a:stretch>
            <a:fillRect/>
          </a:stretch>
        </p:blipFill>
        <p:spPr>
          <a:xfrm>
            <a:off x="101600" y="228600"/>
            <a:ext cx="9042400" cy="6781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pt-BR" dirty="0" smtClean="0"/>
              <a:t>Distanța dintre Pământ și Soare și combinația dintre radiația solară primită și efectul de seră al atmosferei asigură ca suprafața sa să nu fie nici prea rece și nici prea fierbinte pentru apa lichidă. Dacă Pământul ar fi mai depărtat, apa ar îngheța, iar dacă ar fi mai apropiat de Soare, temperatura de suprafață mai ridicată ar împiedica formarea calotelor glaciare, sau ar cauza existența apei doar sub formă de vapori. În primul caz, Pământul ar absorbi mai multă energie solară din cauza albedoului redus al oceanelor, iar în al doilea ar rezulta un efect de seră scăpat de sub control și condiții neospitaliere similare celor de pe planeta Venus.</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pt-BR" dirty="0" smtClean="0"/>
              <a:t>Aproape 72% din masa corpului uman fără grăsimi este apă. Pentru o bună funcționare, corpul necesită între doi și șapte litri de apă pe zi pentru a evita dezhidratarea, cantitatea exactă depinzând de nivelul de activitate, temperatură, umiditate și alți factori. Nu este cunoscută cu exactitate cantitatea de apă necesară a fi consumată de o persoană sănătoasă. Oricum, pentru cei care nu au probleme de rinichi este dificil să bea prea multă apă, dar periculos să bea prea puțină, mai ales într-un ambient cald și umed sau în timpul exercițiilor fizice. Se întâmplă totuși ca oamenii să consume mult mai multă apă în timpul exercițiilor fizice decât este necesar, expunându-se astfel riscului de intoxicație cu apă, care de cele mai multe ori este fatală. "Obligativitatea" consumării a opt pahare de apă pe zi de o persoană, nu este argumentată științific.</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it-IT" dirty="0" smtClean="0"/>
              <a:t>Datorită creșterii populației mondiale și a altor factori, tot mai puțini oameni beneficiază de apă potabilă. Problema apei poate fi rezolvată prin creșterea producției, o distribuție mai bună, și nerisipirea resurselor deja existente. </a:t>
            </a:r>
            <a:r>
              <a:rPr lang="pt-BR" dirty="0" smtClean="0"/>
              <a:t>Din acest motiv, apa este o resursă strategică pentru multe țări. Au existat de-a lungul timpului mai multe conflicte pentru accesul la apă și controlul acesteia.O cronologie a conflictelor legate de apă Experții prevăd mai multe conflicte viitoare din cauza creșterii populației mondiale și creșterii contaminării prin poluare și încălzire globală.</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09px-Glass-of-water.jpg"/>
          <p:cNvPicPr>
            <a:picLocks noGrp="1" noChangeAspect="1"/>
          </p:cNvPicPr>
          <p:nvPr>
            <p:ph idx="1"/>
          </p:nvPr>
        </p:nvPicPr>
        <p:blipFill>
          <a:blip r:embed="rId3" cstate="print"/>
          <a:stretch>
            <a:fillRect/>
          </a:stretch>
        </p:blipFill>
        <p:spPr>
          <a:xfrm>
            <a:off x="457200" y="304800"/>
            <a:ext cx="8458200" cy="674520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pt-BR" dirty="0" smtClean="0"/>
              <a:t> </a:t>
            </a:r>
            <a:endParaRPr lang="en-US" dirty="0" smtClean="0"/>
          </a:p>
          <a:p>
            <a:r>
              <a:rPr lang="pt-BR" dirty="0" smtClean="0"/>
              <a:t>Raportul UNESCO despre dezvoltarea apei (WWDR, 2003) din cadrul Programului de Evaluare a Apei pe Plan Mondial arată că, în următorii 20 de ani, cantitatea de apă potabilă disponibilă va scădea cu 30%. 40% dintre locuitorii lumii nu au apă curată suficientă pentru o igienă minimală. Peste 2,2 milioane de oameni au murit în 2000 de boli legate de consumul de apă contaminată sau din cauza secetei. În 2004, o organizație engleză, WaterAid, a raportat că un copil moare la fiecare 15 secunde din cauza bolilor legate de apă ce ar putea fi ușor prevenite.</a:t>
            </a:r>
            <a:endParaRPr lang="en-US" dirty="0" smtClean="0"/>
          </a:p>
          <a:p>
            <a:r>
              <a:rPr lang="pt-BR" dirty="0" smtClean="0"/>
              <a:t>Se prevede că apa ar putea deveni prețioasă precum petrolul, lucru care ar face din Canada, ce are această resursă din abundență, cea mai bogată țară din lume.</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pt-BR" dirty="0" smtClean="0"/>
              <a:t>Apa este considerată purificatoare în majoritatea religiilor, incluzând hinduismul, creștinismul, islamul, iudaismul și șintoismul. Spre exemplu, botezul în bisericile creștine este făcut cu apă. În plus, o baie rituală în apă pură este făcută celor decedați în multe religii, incluzând iudaismul și islamismul. În islamism, cele cinci rugăciuni zilnice, pot fi efectuate doar după spălarea corpului cu apă curată (Wudu). Apa este geneza tuturor.</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a:gradFill flip="none" rotWithShape="1">
            <a:gsLst>
              <a:gs pos="0">
                <a:srgbClr val="FFF200"/>
              </a:gs>
              <a:gs pos="45000">
                <a:srgbClr val="FF7A00"/>
              </a:gs>
              <a:gs pos="70000">
                <a:srgbClr val="FF0300"/>
              </a:gs>
              <a:gs pos="100000">
                <a:srgbClr val="4D0808"/>
              </a:gs>
            </a:gsLst>
            <a:path path="shape">
              <a:fillToRect l="50000" t="50000" r="50000" b="50000"/>
            </a:path>
            <a:tileRect/>
          </a:gradFill>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50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dwardian Script ITC" pitchFamily="66" charset="0"/>
              </a:rPr>
              <a:t>Focul</a:t>
            </a:r>
            <a:r>
              <a:rPr lang="en-US" sz="15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dwardian Script ITC" pitchFamily="66" charset="0"/>
              </a:rPr>
              <a:t> </a:t>
            </a:r>
            <a:endParaRPr lang="en-US" sz="15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dwardian Script ITC" pitchFamily="66" charset="0"/>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oze 3D Wallpapers cu Globul Pamantesc 3D Planeta Pamant.jpg"/>
          <p:cNvPicPr>
            <a:picLocks noGrp="1" noChangeAspect="1"/>
          </p:cNvPicPr>
          <p:nvPr>
            <p:ph idx="1"/>
          </p:nvPr>
        </p:nvPicPr>
        <p:blipFill>
          <a:blip r:embed="rId3" cstate="print"/>
          <a:stretch>
            <a:fillRect/>
          </a:stretch>
        </p:blipFill>
        <p:spPr>
          <a:xfrm>
            <a:off x="228600" y="171450"/>
            <a:ext cx="8915400" cy="668655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o-RO" dirty="0"/>
              <a:t>În </a:t>
            </a:r>
            <a:r>
              <a:rPr lang="ro-RO" dirty="0" err="1" smtClean="0"/>
              <a:t>mitolo</a:t>
            </a:r>
            <a:r>
              <a:rPr lang="en-US" dirty="0" err="1" smtClean="0"/>
              <a:t>logie</a:t>
            </a:r>
            <a:r>
              <a:rPr lang="ro-RO" dirty="0" smtClean="0"/>
              <a:t>, </a:t>
            </a:r>
            <a:r>
              <a:rPr lang="ro-RO" sz="2400" dirty="0" smtClean="0">
                <a:latin typeface="Arial" pitchFamily="34" charset="0"/>
                <a:cs typeface="Arial" pitchFamily="34" charset="0"/>
              </a:rPr>
              <a:t>focul</a:t>
            </a:r>
            <a:r>
              <a:rPr lang="ro-RO" dirty="0" smtClean="0"/>
              <a:t> </a:t>
            </a:r>
            <a:r>
              <a:rPr lang="ro-RO" dirty="0"/>
              <a:t>este un </a:t>
            </a:r>
            <a:r>
              <a:rPr lang="ro-RO" dirty="0" smtClean="0"/>
              <a:t>element</a:t>
            </a:r>
            <a:r>
              <a:rPr lang="en-US" dirty="0" smtClean="0"/>
              <a:t> </a:t>
            </a:r>
            <a:r>
              <a:rPr lang="ro-RO" dirty="0" smtClean="0"/>
              <a:t>primordial</a:t>
            </a:r>
            <a:r>
              <a:rPr lang="ro-RO" dirty="0"/>
              <a:t>, la fel ca </a:t>
            </a:r>
            <a:r>
              <a:rPr lang="ro-RO" dirty="0" smtClean="0"/>
              <a:t>apa cu </a:t>
            </a:r>
            <a:r>
              <a:rPr lang="ro-RO" dirty="0"/>
              <a:t>care se află într-o permanentă opoziţie. Este un element complex, care a generat multe întrebări, dar şi un element schimbător, având trei ipostaze complet diferite:</a:t>
            </a:r>
            <a:endParaRPr lang="en-US" dirty="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ro-RO" dirty="0"/>
              <a:t>1. Focul sacru sau focul purificator; această flacără are origine celestă, fiind un simbol al puterii zeilor, o manifestare a acestora. În multe temple existau torţe cu ajutorul cărora se celebra cultul zeilor. În Grecia Antică, flacăra olimpică avea o semnificaţie importantă. Se spunea că nu se stinge niciodată, iar în timpul Jocurilor </a:t>
            </a:r>
            <a:r>
              <a:rPr lang="ro-RO" dirty="0" smtClean="0"/>
              <a:t>Olimpice</a:t>
            </a:r>
            <a:r>
              <a:rPr lang="en-US" dirty="0" smtClean="0"/>
              <a:t> </a:t>
            </a:r>
            <a:r>
              <a:rPr lang="ro-RO" dirty="0" smtClean="0"/>
              <a:t>se </a:t>
            </a:r>
            <a:r>
              <a:rPr lang="ro-RO" dirty="0"/>
              <a:t>organizau curse cu torţe aprinse cu acea flacără, închinate Atenei. </a:t>
            </a:r>
            <a:endParaRPr lang="en-US" dirty="0"/>
          </a:p>
          <a:p>
            <a:pPr lvl="0"/>
            <a:r>
              <a:rPr lang="ro-RO" dirty="0"/>
              <a:t>Zeii focului sacru: </a:t>
            </a:r>
            <a:endParaRPr lang="en-US" dirty="0"/>
          </a:p>
          <a:p>
            <a:pPr lvl="1"/>
            <a:r>
              <a:rPr lang="ro-RO" dirty="0" err="1"/>
              <a:t>Agni</a:t>
            </a:r>
            <a:r>
              <a:rPr lang="ro-RO" dirty="0"/>
              <a:t> - mitologie vedică </a:t>
            </a:r>
            <a:endParaRPr lang="en-US" dirty="0"/>
          </a:p>
          <a:p>
            <a:pPr lvl="1"/>
            <a:r>
              <a:rPr lang="ro-RO" dirty="0" err="1"/>
              <a:t>Atar</a:t>
            </a:r>
            <a:r>
              <a:rPr lang="ro-RO" dirty="0"/>
              <a:t> (</a:t>
            </a:r>
            <a:r>
              <a:rPr lang="ro-RO" dirty="0" err="1"/>
              <a:t>Atesh</a:t>
            </a:r>
            <a:r>
              <a:rPr lang="ro-RO" dirty="0"/>
              <a:t>) - mitologie persană </a:t>
            </a:r>
            <a:endParaRPr lang="en-US" dirty="0"/>
          </a:p>
          <a:p>
            <a:pPr lvl="1"/>
            <a:r>
              <a:rPr lang="ro-RO" dirty="0" err="1"/>
              <a:t>Chou</a:t>
            </a:r>
            <a:r>
              <a:rPr lang="ro-RO" dirty="0"/>
              <a:t> </a:t>
            </a:r>
            <a:r>
              <a:rPr lang="ro-RO" dirty="0" err="1"/>
              <a:t>Yong</a:t>
            </a:r>
            <a:r>
              <a:rPr lang="ro-RO" dirty="0"/>
              <a:t> - mitologie </a:t>
            </a:r>
            <a:r>
              <a:rPr lang="ro-RO" dirty="0" smtClean="0"/>
              <a:t>chineză</a:t>
            </a:r>
            <a:endParaRPr lang="en-US" dirty="0"/>
          </a:p>
          <a:p>
            <a:pPr lvl="1"/>
            <a:r>
              <a:rPr lang="ro-RO" dirty="0"/>
              <a:t>Hestia - mitologie </a:t>
            </a:r>
            <a:r>
              <a:rPr lang="ro-RO" dirty="0" smtClean="0"/>
              <a:t>greacă</a:t>
            </a:r>
            <a:endParaRPr lang="en-US" dirty="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8598443_yxafzv.jpg"/>
          <p:cNvPicPr>
            <a:picLocks noGrp="1" noChangeAspect="1"/>
          </p:cNvPicPr>
          <p:nvPr>
            <p:ph idx="1"/>
          </p:nvPr>
        </p:nvPicPr>
        <p:blipFill>
          <a:blip r:embed="rId3" cstate="print"/>
          <a:stretch>
            <a:fillRect/>
          </a:stretch>
        </p:blipFill>
        <p:spPr>
          <a:xfrm>
            <a:off x="228600" y="381000"/>
            <a:ext cx="8596504" cy="6096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lvl="0"/>
            <a:r>
              <a:rPr lang="ro-RO" dirty="0"/>
              <a:t>2. Focul uman sau al meşteşugurilor este focul prieten omului pe care acesta îl cunoaşte şi îl foloseşte în meşteşugurile sale. Multor zei care guvernează asupra metalurgiei sau a fecundităţii li s-a atribuit şi acest foc. Mai târziu, chiar câţiva zei ai războiului au primit aceleaşi atribuţii, ca nişte zei ai focului. În multe mitologii, focul uman este de fapt foc sacru adus pe pământ şi adaptat de oameni. Mitologia greacă are chiar o legendă legată de acest proces. Titanul Prometeu este cel ce fură focul din ceruri şi îl aduce oamenilor, faptă </a:t>
            </a:r>
            <a:r>
              <a:rPr lang="ro-RO" dirty="0" err="1"/>
              <a:t>petru</a:t>
            </a:r>
            <a:r>
              <a:rPr lang="ro-RO" dirty="0"/>
              <a:t> care este crunt pedepsit. </a:t>
            </a:r>
            <a:endParaRPr lang="en-US" dirty="0"/>
          </a:p>
          <a:p>
            <a:pPr lvl="0"/>
            <a:r>
              <a:rPr lang="ro-RO" dirty="0"/>
              <a:t>Zeii focului uman: </a:t>
            </a:r>
            <a:endParaRPr lang="en-US" dirty="0"/>
          </a:p>
          <a:p>
            <a:pPr lvl="1"/>
            <a:r>
              <a:rPr lang="ro-RO" dirty="0"/>
              <a:t>Hephaistos - mitologie greacă </a:t>
            </a:r>
            <a:endParaRPr lang="en-US" dirty="0"/>
          </a:p>
          <a:p>
            <a:pPr lvl="1"/>
            <a:r>
              <a:rPr lang="ro-RO" dirty="0" err="1"/>
              <a:t>Njord</a:t>
            </a:r>
            <a:r>
              <a:rPr lang="ro-RO" dirty="0"/>
              <a:t> - mitologie nordică </a:t>
            </a:r>
            <a:endParaRPr lang="en-US" dirty="0"/>
          </a:p>
          <a:p>
            <a:pPr lvl="1"/>
            <a:r>
              <a:rPr lang="ro-RO" dirty="0" err="1"/>
              <a:t>Rosemerta</a:t>
            </a:r>
            <a:r>
              <a:rPr lang="ro-RO" dirty="0"/>
              <a:t> - mitologie </a:t>
            </a:r>
            <a:r>
              <a:rPr lang="ro-RO" dirty="0" smtClean="0"/>
              <a:t>celtic</a:t>
            </a:r>
            <a:r>
              <a:rPr lang="en-US" dirty="0" smtClean="0"/>
              <a:t>a</a:t>
            </a:r>
            <a:r>
              <a:rPr lang="ro-RO" dirty="0" smtClean="0"/>
              <a:t> </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semineu_Mondo_new.jpg"/>
          <p:cNvPicPr>
            <a:picLocks noGrp="1" noChangeAspect="1"/>
          </p:cNvPicPr>
          <p:nvPr>
            <p:ph idx="1"/>
          </p:nvPr>
        </p:nvPicPr>
        <p:blipFill>
          <a:blip r:embed="rId3" cstate="print"/>
          <a:stretch>
            <a:fillRect/>
          </a:stretch>
        </p:blipFill>
        <p:spPr>
          <a:xfrm>
            <a:off x="228600" y="304800"/>
            <a:ext cx="8458200" cy="620236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o-RO" dirty="0"/>
              <a:t>3. Focul demonic sau focul mistuitor pune în evidenţă proprietatea focului de a arde, de a distruge. Este un element malefic al naturii. De multe ori Infernul sau Lumea morţilor sunt văzute ca spaţii ale acestui foc. </a:t>
            </a:r>
            <a:endParaRPr lang="en-US" dirty="0"/>
          </a:p>
          <a:p>
            <a:pPr lvl="0"/>
            <a:r>
              <a:rPr lang="ro-RO" dirty="0"/>
              <a:t>Zeii focului demonic: </a:t>
            </a:r>
            <a:endParaRPr lang="en-US" dirty="0"/>
          </a:p>
          <a:p>
            <a:r>
              <a:rPr lang="ro-RO" dirty="0" err="1"/>
              <a:t>Loki</a:t>
            </a:r>
            <a:r>
              <a:rPr lang="ro-RO" dirty="0"/>
              <a:t> - mitologie nordică</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b-cover-int.jpg"/>
          <p:cNvPicPr>
            <a:picLocks noGrp="1" noChangeAspect="1"/>
          </p:cNvPicPr>
          <p:nvPr>
            <p:ph idx="1"/>
          </p:nvPr>
        </p:nvPicPr>
        <p:blipFill>
          <a:blip r:embed="rId3" cstate="print"/>
          <a:stretch>
            <a:fillRect/>
          </a:stretch>
        </p:blipFill>
        <p:spPr>
          <a:xfrm>
            <a:off x="457200" y="381000"/>
            <a:ext cx="8382000" cy="6019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ro-RO" dirty="0"/>
              <a:t>Focul văzut în mitologia persană</a:t>
            </a:r>
            <a:endParaRPr lang="en-US" b="1" dirty="0"/>
          </a:p>
          <a:p>
            <a:r>
              <a:rPr lang="ro-RO" dirty="0"/>
              <a:t>În mitologia persană, focul era venerat înainte de </a:t>
            </a:r>
            <a:r>
              <a:rPr lang="ro-RO" dirty="0" err="1"/>
              <a:t>Zoroasru</a:t>
            </a:r>
            <a:r>
              <a:rPr lang="ro-RO" dirty="0"/>
              <a:t>, ca zeitate a vetrei, care era ţinută arzând şi era asociat purităţii şi dreptăţii. Templele focului, "</a:t>
            </a:r>
            <a:r>
              <a:rPr lang="ro-RO" dirty="0" err="1"/>
              <a:t>dadgah</a:t>
            </a:r>
            <a:r>
              <a:rPr lang="ro-RO" dirty="0"/>
              <a:t>", au fost instituite după anul 500 î.Hr. Zeul </a:t>
            </a:r>
            <a:r>
              <a:rPr lang="ro-RO" dirty="0" err="1"/>
              <a:t>Atar</a:t>
            </a:r>
            <a:r>
              <a:rPr lang="ro-RO" dirty="0"/>
              <a:t> sau </a:t>
            </a:r>
            <a:r>
              <a:rPr lang="ro-RO" dirty="0" err="1"/>
              <a:t>Atesh</a:t>
            </a:r>
            <a:r>
              <a:rPr lang="ro-RO" dirty="0"/>
              <a:t> este personificarea focului, numele lui însemnând chiar "flacără" în limba persană veche.</a:t>
            </a:r>
            <a:endParaRPr lang="en-US" dirty="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ro-RO" dirty="0"/>
              <a:t>Focul văzut în religia islamică</a:t>
            </a:r>
            <a:endParaRPr lang="en-US" b="1" dirty="0"/>
          </a:p>
          <a:p>
            <a:r>
              <a:rPr lang="ro-RO" dirty="0"/>
              <a:t>În islamism, focul este unul din primele lucruri create de Dumnezeu (Allah). Se spune că odată creat, focul s-a dezlănţuit cu furie şi a cerut să îi fie trimişi lui toţi păcătoşii pentru a-i pedepsi. Tot din foc a fost creat şi demonul </a:t>
            </a:r>
            <a:r>
              <a:rPr lang="ro-RO" dirty="0" err="1"/>
              <a:t>Iblis</a:t>
            </a:r>
            <a:r>
              <a:rPr lang="ro-RO" dirty="0"/>
              <a:t>, care a devenit mândru de originile sale (focul era element al purităţii), la fel ca ceilalţi şeitani, (spirite de foc). La început slujitori credincioşi ai lui Allah, şeitanii şi </a:t>
            </a:r>
            <a:r>
              <a:rPr lang="ro-RO" dirty="0" err="1"/>
              <a:t>Iblis</a:t>
            </a:r>
            <a:r>
              <a:rPr lang="ro-RO" dirty="0"/>
              <a:t> s-au răsculat împotriva lui şi nu au vrut să i se mai supună. Astfel, în islam avem un exemplu al transformării focului sacru în foc demonic.</a:t>
            </a:r>
            <a:endParaRPr lang="en-US" dirty="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845208"/>
          </a:xfrm>
        </p:spPr>
        <p:txBody>
          <a:bodyPr>
            <a:noAutofit/>
          </a:bodyPr>
          <a:lstStyle/>
          <a:p>
            <a:r>
              <a:rPr lang="en-US" sz="1800" dirty="0" err="1"/>
              <a:t>Combustia</a:t>
            </a:r>
            <a:r>
              <a:rPr lang="en-US" sz="1800" dirty="0"/>
              <a:t> </a:t>
            </a:r>
            <a:r>
              <a:rPr lang="en-US" sz="1800" dirty="0" err="1"/>
              <a:t>spontana</a:t>
            </a:r>
            <a:r>
              <a:rPr lang="en-US" sz="1800" dirty="0"/>
              <a:t> </a:t>
            </a:r>
            <a:r>
              <a:rPr lang="en-US" sz="1800" dirty="0" err="1"/>
              <a:t>ocupa</a:t>
            </a:r>
            <a:r>
              <a:rPr lang="en-US" sz="1800" dirty="0"/>
              <a:t> un loc </a:t>
            </a:r>
            <a:r>
              <a:rPr lang="en-US" sz="1800" dirty="0" err="1"/>
              <a:t>privilegiat</a:t>
            </a:r>
            <a:r>
              <a:rPr lang="en-US" sz="1800" dirty="0"/>
              <a:t> in </a:t>
            </a:r>
            <a:r>
              <a:rPr lang="en-US" sz="1800" dirty="0" err="1"/>
              <a:t>panoplia</a:t>
            </a:r>
            <a:r>
              <a:rPr lang="en-US" sz="1800" dirty="0"/>
              <a:t> </a:t>
            </a:r>
            <a:r>
              <a:rPr lang="en-US" sz="1800" dirty="0" err="1"/>
              <a:t>fenomenelor</a:t>
            </a:r>
            <a:r>
              <a:rPr lang="en-US" sz="1800" dirty="0"/>
              <a:t> </a:t>
            </a:r>
            <a:r>
              <a:rPr lang="en-US" sz="1800" dirty="0" err="1"/>
              <a:t>stranii</a:t>
            </a:r>
            <a:r>
              <a:rPr lang="en-US" sz="1800" dirty="0"/>
              <a:t>, data </a:t>
            </a:r>
            <a:r>
              <a:rPr lang="en-US" sz="1800" dirty="0" err="1"/>
              <a:t>fiind</a:t>
            </a:r>
            <a:r>
              <a:rPr lang="en-US" sz="1800" dirty="0"/>
              <a:t> </a:t>
            </a:r>
            <a:r>
              <a:rPr lang="en-US" sz="1800" dirty="0" err="1"/>
              <a:t>pozitionarea</a:t>
            </a:r>
            <a:r>
              <a:rPr lang="en-US" sz="1800" dirty="0"/>
              <a:t> </a:t>
            </a:r>
            <a:r>
              <a:rPr lang="en-US" sz="1800" dirty="0" err="1"/>
              <a:t>sa</a:t>
            </a:r>
            <a:r>
              <a:rPr lang="en-US" sz="1800" dirty="0"/>
              <a:t> </a:t>
            </a:r>
            <a:r>
              <a:rPr lang="en-US" sz="1800" dirty="0" err="1"/>
              <a:t>pe</a:t>
            </a:r>
            <a:r>
              <a:rPr lang="en-US" sz="1800" dirty="0"/>
              <a:t> </a:t>
            </a:r>
            <a:r>
              <a:rPr lang="en-US" sz="1800" dirty="0" err="1"/>
              <a:t>linia</a:t>
            </a:r>
            <a:r>
              <a:rPr lang="en-US" sz="1800" dirty="0"/>
              <a:t> </a:t>
            </a:r>
            <a:r>
              <a:rPr lang="en-US" sz="1800" dirty="0" err="1"/>
              <a:t>subtire</a:t>
            </a:r>
            <a:r>
              <a:rPr lang="en-US" sz="1800" dirty="0"/>
              <a:t> </a:t>
            </a:r>
            <a:r>
              <a:rPr lang="en-US" sz="1800" dirty="0" err="1"/>
              <a:t>dintre</a:t>
            </a:r>
            <a:r>
              <a:rPr lang="en-US" sz="1800" dirty="0"/>
              <a:t> </a:t>
            </a:r>
            <a:r>
              <a:rPr lang="en-US" sz="1800" dirty="0" err="1"/>
              <a:t>misticism</a:t>
            </a:r>
            <a:r>
              <a:rPr lang="en-US" sz="1800" dirty="0"/>
              <a:t> </a:t>
            </a:r>
            <a:r>
              <a:rPr lang="en-US" sz="1800" dirty="0" err="1"/>
              <a:t>si</a:t>
            </a:r>
            <a:r>
              <a:rPr lang="en-US" sz="1800" dirty="0"/>
              <a:t> </a:t>
            </a:r>
            <a:r>
              <a:rPr lang="en-US" sz="1800" dirty="0" err="1"/>
              <a:t>stiinta</a:t>
            </a:r>
            <a:r>
              <a:rPr lang="en-US" sz="1800" dirty="0"/>
              <a:t>, </a:t>
            </a:r>
            <a:r>
              <a:rPr lang="en-US" sz="1800" dirty="0" err="1"/>
              <a:t>motiv</a:t>
            </a:r>
            <a:r>
              <a:rPr lang="en-US" sz="1800" dirty="0"/>
              <a:t> </a:t>
            </a:r>
            <a:r>
              <a:rPr lang="en-US" sz="1800" dirty="0" err="1"/>
              <a:t>pentru</a:t>
            </a:r>
            <a:r>
              <a:rPr lang="en-US" sz="1800" dirty="0"/>
              <a:t> care o </a:t>
            </a:r>
            <a:r>
              <a:rPr lang="en-US" sz="1800" dirty="0" err="1"/>
              <a:t>accepta</a:t>
            </a:r>
            <a:r>
              <a:rPr lang="en-US" sz="1800" dirty="0"/>
              <a:t> </a:t>
            </a:r>
            <a:r>
              <a:rPr lang="en-US" sz="1800" dirty="0" err="1"/>
              <a:t>atat</a:t>
            </a:r>
            <a:r>
              <a:rPr lang="en-US" sz="1800" dirty="0"/>
              <a:t> </a:t>
            </a:r>
            <a:r>
              <a:rPr lang="en-US" sz="1800" dirty="0" err="1"/>
              <a:t>entuziastii</a:t>
            </a:r>
            <a:r>
              <a:rPr lang="en-US" sz="1800" dirty="0"/>
              <a:t> </a:t>
            </a:r>
            <a:r>
              <a:rPr lang="en-US" sz="1800" dirty="0" err="1"/>
              <a:t>paranormalului</a:t>
            </a:r>
            <a:r>
              <a:rPr lang="en-US" sz="1800" dirty="0"/>
              <a:t>, cat </a:t>
            </a:r>
            <a:r>
              <a:rPr lang="en-US" sz="1800" dirty="0" err="1"/>
              <a:t>si</a:t>
            </a:r>
            <a:r>
              <a:rPr lang="en-US" sz="1800" dirty="0"/>
              <a:t> </a:t>
            </a:r>
            <a:r>
              <a:rPr lang="en-US" sz="1800" dirty="0" err="1"/>
              <a:t>comunitatea</a:t>
            </a:r>
            <a:r>
              <a:rPr lang="en-US" sz="1800" dirty="0"/>
              <a:t> </a:t>
            </a:r>
            <a:r>
              <a:rPr lang="en-US" sz="1800" dirty="0" err="1"/>
              <a:t>stiintifica</a:t>
            </a:r>
            <a:r>
              <a:rPr lang="en-US" sz="1800" dirty="0"/>
              <a:t>. </a:t>
            </a:r>
            <a:r>
              <a:rPr lang="en-US" sz="1800" dirty="0" err="1"/>
              <a:t>Daca</a:t>
            </a:r>
            <a:r>
              <a:rPr lang="en-US" sz="1800" dirty="0"/>
              <a:t> </a:t>
            </a:r>
            <a:r>
              <a:rPr lang="en-US" sz="1800" dirty="0" err="1"/>
              <a:t>explicarea</a:t>
            </a:r>
            <a:r>
              <a:rPr lang="en-US" sz="1800" dirty="0"/>
              <a:t> </a:t>
            </a:r>
            <a:r>
              <a:rPr lang="en-US" sz="1800" dirty="0" err="1"/>
              <a:t>acestui</a:t>
            </a:r>
            <a:r>
              <a:rPr lang="en-US" sz="1800" dirty="0"/>
              <a:t> </a:t>
            </a:r>
            <a:r>
              <a:rPr lang="en-US" sz="1800" dirty="0" err="1"/>
              <a:t>fenomen</a:t>
            </a:r>
            <a:r>
              <a:rPr lang="en-US" sz="1800" dirty="0"/>
              <a:t> </a:t>
            </a:r>
            <a:r>
              <a:rPr lang="en-US" sz="1800" dirty="0" err="1"/>
              <a:t>este</a:t>
            </a:r>
            <a:r>
              <a:rPr lang="en-US" sz="1800" dirty="0"/>
              <a:t> </a:t>
            </a:r>
            <a:r>
              <a:rPr lang="en-US" sz="1800" dirty="0" err="1"/>
              <a:t>simpla</a:t>
            </a:r>
            <a:r>
              <a:rPr lang="en-US" sz="1800" dirty="0"/>
              <a:t>, </a:t>
            </a:r>
            <a:r>
              <a:rPr lang="en-US" sz="1800" dirty="0" err="1"/>
              <a:t>cauzele</a:t>
            </a:r>
            <a:r>
              <a:rPr lang="en-US" sz="1800" dirty="0"/>
              <a:t> care </a:t>
            </a:r>
            <a:r>
              <a:rPr lang="en-US" sz="1800" dirty="0" err="1"/>
              <a:t>stau</a:t>
            </a:r>
            <a:r>
              <a:rPr lang="en-US" sz="1800" dirty="0"/>
              <a:t> la </a:t>
            </a:r>
            <a:r>
              <a:rPr lang="en-US" sz="1800" dirty="0" err="1"/>
              <a:t>baza</a:t>
            </a:r>
            <a:r>
              <a:rPr lang="en-US" sz="1800" dirty="0"/>
              <a:t> </a:t>
            </a:r>
            <a:r>
              <a:rPr lang="en-US" sz="1800" dirty="0" err="1"/>
              <a:t>lui</a:t>
            </a:r>
            <a:r>
              <a:rPr lang="en-US" sz="1800" dirty="0"/>
              <a:t> continua </a:t>
            </a:r>
            <a:r>
              <a:rPr lang="en-US" sz="1800" dirty="0" err="1"/>
              <a:t>sa</a:t>
            </a:r>
            <a:r>
              <a:rPr lang="en-US" sz="1800" dirty="0"/>
              <a:t> </a:t>
            </a:r>
            <a:r>
              <a:rPr lang="en-US" sz="1800" dirty="0" err="1"/>
              <a:t>lase</a:t>
            </a:r>
            <a:r>
              <a:rPr lang="en-US" sz="1800" dirty="0"/>
              <a:t> loc </a:t>
            </a:r>
            <a:r>
              <a:rPr lang="en-US" sz="1800" dirty="0" err="1"/>
              <a:t>speculatiilor</a:t>
            </a:r>
            <a:r>
              <a:rPr lang="en-US" sz="1800" dirty="0"/>
              <a:t>. </a:t>
            </a:r>
            <a:r>
              <a:rPr lang="en-US" sz="1800" dirty="0" err="1"/>
              <a:t>Oamenii</a:t>
            </a:r>
            <a:r>
              <a:rPr lang="en-US" sz="1800" dirty="0"/>
              <a:t> de </a:t>
            </a:r>
            <a:r>
              <a:rPr lang="en-US" sz="1800" dirty="0" err="1"/>
              <a:t>stiinta</a:t>
            </a:r>
            <a:r>
              <a:rPr lang="en-US" sz="1800" dirty="0"/>
              <a:t> nu au </a:t>
            </a:r>
            <a:r>
              <a:rPr lang="en-US" sz="1800" dirty="0" err="1"/>
              <a:t>putut</a:t>
            </a:r>
            <a:r>
              <a:rPr lang="en-US" sz="1800" dirty="0"/>
              <a:t> </a:t>
            </a:r>
            <a:r>
              <a:rPr lang="en-US" sz="1800" dirty="0" err="1"/>
              <a:t>ignora</a:t>
            </a:r>
            <a:r>
              <a:rPr lang="en-US" sz="1800" dirty="0"/>
              <a:t> </a:t>
            </a:r>
            <a:r>
              <a:rPr lang="en-US" sz="1800" dirty="0" err="1"/>
              <a:t>numeroasele</a:t>
            </a:r>
            <a:r>
              <a:rPr lang="en-US" sz="1800" dirty="0"/>
              <a:t> </a:t>
            </a:r>
            <a:r>
              <a:rPr lang="en-US" sz="1800" dirty="0" err="1"/>
              <a:t>dovezi</a:t>
            </a:r>
            <a:r>
              <a:rPr lang="en-US" sz="1800" dirty="0"/>
              <a:t> de </a:t>
            </a:r>
            <a:r>
              <a:rPr lang="en-US" sz="1800" dirty="0" err="1"/>
              <a:t>combustie</a:t>
            </a:r>
            <a:r>
              <a:rPr lang="en-US" sz="1800" dirty="0"/>
              <a:t> </a:t>
            </a:r>
            <a:r>
              <a:rPr lang="en-US" sz="1800" dirty="0" err="1"/>
              <a:t>umana</a:t>
            </a:r>
            <a:r>
              <a:rPr lang="en-US" sz="1800" dirty="0"/>
              <a:t> </a:t>
            </a:r>
            <a:r>
              <a:rPr lang="en-US" sz="1800" dirty="0" err="1"/>
              <a:t>spontana</a:t>
            </a:r>
            <a:r>
              <a:rPr lang="en-US" sz="1800" dirty="0"/>
              <a:t> </a:t>
            </a:r>
            <a:r>
              <a:rPr lang="en-US" sz="1800" dirty="0" err="1"/>
              <a:t>acumulate</a:t>
            </a:r>
            <a:r>
              <a:rPr lang="en-US" sz="1800" dirty="0"/>
              <a:t> de-a </a:t>
            </a:r>
            <a:r>
              <a:rPr lang="en-US" sz="1800" dirty="0" err="1"/>
              <a:t>lungul</a:t>
            </a:r>
            <a:r>
              <a:rPr lang="en-US" sz="1800" dirty="0"/>
              <a:t> </a:t>
            </a:r>
            <a:r>
              <a:rPr lang="en-US" sz="1800" dirty="0" err="1"/>
              <a:t>timpului</a:t>
            </a:r>
            <a:r>
              <a:rPr lang="en-US" sz="1800" dirty="0" smtClean="0"/>
              <a:t>.</a:t>
            </a:r>
            <a:r>
              <a:rPr lang="en-US" sz="1800" dirty="0"/>
              <a:t> </a:t>
            </a:r>
          </a:p>
          <a:p>
            <a:r>
              <a:rPr lang="en-US" sz="1800" dirty="0"/>
              <a:t>O </a:t>
            </a:r>
            <a:r>
              <a:rPr lang="en-US" sz="1800" dirty="0" err="1"/>
              <a:t>definitie</a:t>
            </a:r>
            <a:r>
              <a:rPr lang="en-US" sz="1800" dirty="0"/>
              <a:t>, </a:t>
            </a:r>
            <a:r>
              <a:rPr lang="en-US" sz="1800" dirty="0" err="1"/>
              <a:t>doua</a:t>
            </a:r>
            <a:r>
              <a:rPr lang="en-US" sz="1800" dirty="0"/>
              <a:t> perspective </a:t>
            </a:r>
            <a:r>
              <a:rPr lang="en-US" sz="1800" dirty="0" err="1"/>
              <a:t>diferite</a:t>
            </a:r>
            <a:endParaRPr lang="en-US" sz="1800" dirty="0"/>
          </a:p>
          <a:p>
            <a:r>
              <a:rPr lang="en-US" sz="1800" dirty="0" err="1"/>
              <a:t>Ce</a:t>
            </a:r>
            <a:r>
              <a:rPr lang="en-US" sz="1800" dirty="0"/>
              <a:t> </a:t>
            </a:r>
            <a:r>
              <a:rPr lang="en-US" sz="1800" dirty="0" err="1"/>
              <a:t>anume</a:t>
            </a:r>
            <a:r>
              <a:rPr lang="en-US" sz="1800" dirty="0"/>
              <a:t> </a:t>
            </a:r>
            <a:r>
              <a:rPr lang="en-US" sz="1800" dirty="0" err="1"/>
              <a:t>diferentiaza</a:t>
            </a:r>
            <a:r>
              <a:rPr lang="en-US" sz="1800" dirty="0"/>
              <a:t> un </a:t>
            </a:r>
            <a:r>
              <a:rPr lang="en-US" sz="1800" dirty="0" err="1"/>
              <a:t>corp</a:t>
            </a:r>
            <a:r>
              <a:rPr lang="en-US" sz="1800" dirty="0"/>
              <a:t> </a:t>
            </a:r>
            <a:r>
              <a:rPr lang="en-US" sz="1800" dirty="0" err="1"/>
              <a:t>supus</a:t>
            </a:r>
            <a:r>
              <a:rPr lang="en-US" sz="1800" dirty="0"/>
              <a:t> </a:t>
            </a:r>
            <a:r>
              <a:rPr lang="en-US" sz="1800" dirty="0" err="1"/>
              <a:t>combustiei</a:t>
            </a:r>
            <a:r>
              <a:rPr lang="en-US" sz="1800" dirty="0"/>
              <a:t> </a:t>
            </a:r>
            <a:r>
              <a:rPr lang="en-US" sz="1800" dirty="0" err="1"/>
              <a:t>spontane</a:t>
            </a:r>
            <a:r>
              <a:rPr lang="en-US" sz="1800" dirty="0"/>
              <a:t> de </a:t>
            </a:r>
            <a:r>
              <a:rPr lang="en-US" sz="1800" dirty="0" err="1"/>
              <a:t>unul</a:t>
            </a:r>
            <a:r>
              <a:rPr lang="en-US" sz="1800" dirty="0"/>
              <a:t> </a:t>
            </a:r>
            <a:r>
              <a:rPr lang="en-US" sz="1800" dirty="0" err="1"/>
              <a:t>mistuit</a:t>
            </a:r>
            <a:r>
              <a:rPr lang="en-US" sz="1800" dirty="0"/>
              <a:t> </a:t>
            </a:r>
            <a:r>
              <a:rPr lang="en-US" sz="1800" dirty="0" err="1"/>
              <a:t>intr</a:t>
            </a:r>
            <a:r>
              <a:rPr lang="en-US" sz="1800" dirty="0"/>
              <a:t>-un </a:t>
            </a:r>
            <a:r>
              <a:rPr lang="en-US" sz="1800" dirty="0" err="1"/>
              <a:t>incendiu</a:t>
            </a:r>
            <a:r>
              <a:rPr lang="en-US" sz="1800" dirty="0"/>
              <a:t> </a:t>
            </a:r>
            <a:r>
              <a:rPr lang="en-US" sz="1800" dirty="0" err="1"/>
              <a:t>obisnuit</a:t>
            </a:r>
            <a:r>
              <a:rPr lang="en-US" sz="1800" dirty="0"/>
              <a:t>? </a:t>
            </a:r>
            <a:r>
              <a:rPr lang="en-US" sz="1800" dirty="0" err="1"/>
              <a:t>Unul</a:t>
            </a:r>
            <a:r>
              <a:rPr lang="en-US" sz="1800" dirty="0"/>
              <a:t> </a:t>
            </a:r>
            <a:r>
              <a:rPr lang="en-US" sz="1800" dirty="0" err="1"/>
              <a:t>dintre</a:t>
            </a:r>
            <a:r>
              <a:rPr lang="en-US" sz="1800" dirty="0"/>
              <a:t> </a:t>
            </a:r>
            <a:r>
              <a:rPr lang="en-US" sz="1800" dirty="0" err="1"/>
              <a:t>cei</a:t>
            </a:r>
            <a:r>
              <a:rPr lang="en-US" sz="1800" dirty="0"/>
              <a:t> </a:t>
            </a:r>
            <a:r>
              <a:rPr lang="en-US" sz="1800" dirty="0" err="1"/>
              <a:t>mai</a:t>
            </a:r>
            <a:r>
              <a:rPr lang="en-US" sz="1800" dirty="0"/>
              <a:t> </a:t>
            </a:r>
            <a:r>
              <a:rPr lang="en-US" sz="1800" dirty="0" err="1"/>
              <a:t>impatimiti</a:t>
            </a:r>
            <a:r>
              <a:rPr lang="en-US" sz="1800" dirty="0"/>
              <a:t> </a:t>
            </a:r>
            <a:r>
              <a:rPr lang="en-US" sz="1800" dirty="0" err="1"/>
              <a:t>investigatori</a:t>
            </a:r>
            <a:r>
              <a:rPr lang="en-US" sz="1800" dirty="0"/>
              <a:t> </a:t>
            </a:r>
            <a:r>
              <a:rPr lang="en-US" sz="1800" dirty="0" err="1"/>
              <a:t>ai</a:t>
            </a:r>
            <a:r>
              <a:rPr lang="en-US" sz="1800" dirty="0"/>
              <a:t> </a:t>
            </a:r>
            <a:r>
              <a:rPr lang="en-US" sz="1800" dirty="0" err="1"/>
              <a:t>fenomenulului</a:t>
            </a:r>
            <a:r>
              <a:rPr lang="en-US" sz="1800" dirty="0"/>
              <a:t> de </a:t>
            </a:r>
            <a:r>
              <a:rPr lang="en-US" sz="1800" dirty="0" err="1"/>
              <a:t>combustie</a:t>
            </a:r>
            <a:r>
              <a:rPr lang="en-US" sz="1800" dirty="0"/>
              <a:t> </a:t>
            </a:r>
            <a:r>
              <a:rPr lang="en-US" sz="1800" dirty="0" err="1"/>
              <a:t>spontana</a:t>
            </a:r>
            <a:r>
              <a:rPr lang="en-US" sz="1800" dirty="0"/>
              <a:t>, Larry Arnold, </a:t>
            </a:r>
            <a:r>
              <a:rPr lang="en-US" sz="1800" dirty="0" err="1"/>
              <a:t>descrie</a:t>
            </a:r>
            <a:r>
              <a:rPr lang="en-US" sz="1800" dirty="0"/>
              <a:t> </a:t>
            </a:r>
            <a:r>
              <a:rPr lang="en-US" sz="1800" dirty="0" err="1"/>
              <a:t>fenomenul</a:t>
            </a:r>
            <a:r>
              <a:rPr lang="en-US" sz="1800" dirty="0"/>
              <a:t> ca </a:t>
            </a:r>
            <a:r>
              <a:rPr lang="en-US" sz="1800" dirty="0" err="1"/>
              <a:t>fiind</a:t>
            </a:r>
            <a:r>
              <a:rPr lang="en-US" sz="1800" dirty="0"/>
              <a:t> “</a:t>
            </a:r>
            <a:r>
              <a:rPr lang="en-US" sz="1800" dirty="0" err="1"/>
              <a:t>procesul</a:t>
            </a:r>
            <a:r>
              <a:rPr lang="en-US" sz="1800" dirty="0"/>
              <a:t> </a:t>
            </a:r>
            <a:r>
              <a:rPr lang="en-US" sz="1800" dirty="0" err="1"/>
              <a:t>prin</a:t>
            </a:r>
            <a:r>
              <a:rPr lang="en-US" sz="1800" dirty="0"/>
              <a:t> care o </a:t>
            </a:r>
            <a:r>
              <a:rPr lang="en-US" sz="1800" dirty="0" err="1"/>
              <a:t>persoana</a:t>
            </a:r>
            <a:r>
              <a:rPr lang="en-US" sz="1800" dirty="0"/>
              <a:t> se </a:t>
            </a:r>
            <a:r>
              <a:rPr lang="en-US" sz="1800" dirty="0" err="1"/>
              <a:t>aprinde</a:t>
            </a:r>
            <a:r>
              <a:rPr lang="en-US" sz="1800" dirty="0"/>
              <a:t> </a:t>
            </a:r>
            <a:r>
              <a:rPr lang="en-US" sz="1800" dirty="0" err="1"/>
              <a:t>dintr</a:t>
            </a:r>
            <a:r>
              <a:rPr lang="en-US" sz="1800" dirty="0"/>
              <a:t>-o data </a:t>
            </a:r>
            <a:r>
              <a:rPr lang="en-US" sz="1800" dirty="0" err="1"/>
              <a:t>fara</a:t>
            </a:r>
            <a:r>
              <a:rPr lang="en-US" sz="1800" dirty="0"/>
              <a:t> a intra in contact cu o </a:t>
            </a:r>
            <a:r>
              <a:rPr lang="en-US" sz="1800" dirty="0" err="1"/>
              <a:t>sursa</a:t>
            </a:r>
            <a:r>
              <a:rPr lang="en-US" sz="1800" dirty="0"/>
              <a:t> de </a:t>
            </a:r>
            <a:r>
              <a:rPr lang="en-US" sz="1800" dirty="0" err="1"/>
              <a:t>foc</a:t>
            </a:r>
            <a:r>
              <a:rPr lang="en-US" sz="1800" dirty="0"/>
              <a:t> </a:t>
            </a:r>
            <a:r>
              <a:rPr lang="en-US" sz="1800" dirty="0" err="1"/>
              <a:t>exterioara</a:t>
            </a:r>
            <a:r>
              <a:rPr lang="en-US" sz="1800" dirty="0"/>
              <a:t> </a:t>
            </a:r>
            <a:r>
              <a:rPr lang="en-US" sz="1800" dirty="0" err="1"/>
              <a:t>si</a:t>
            </a:r>
            <a:r>
              <a:rPr lang="en-US" sz="1800" dirty="0"/>
              <a:t> </a:t>
            </a:r>
            <a:r>
              <a:rPr lang="en-US" sz="1800" dirty="0" err="1"/>
              <a:t>apoi</a:t>
            </a:r>
            <a:r>
              <a:rPr lang="en-US" sz="1800" dirty="0"/>
              <a:t> </a:t>
            </a:r>
            <a:r>
              <a:rPr lang="en-US" sz="1800" dirty="0" err="1"/>
              <a:t>poate</a:t>
            </a:r>
            <a:r>
              <a:rPr lang="en-US" sz="1800" dirty="0"/>
              <a:t> </a:t>
            </a:r>
            <a:r>
              <a:rPr lang="en-US" sz="1800" dirty="0" err="1"/>
              <a:t>fi</a:t>
            </a:r>
            <a:r>
              <a:rPr lang="en-US" sz="1800" dirty="0"/>
              <a:t> </a:t>
            </a:r>
            <a:r>
              <a:rPr lang="en-US" sz="1800" dirty="0" err="1"/>
              <a:t>transformata</a:t>
            </a:r>
            <a:r>
              <a:rPr lang="en-US" sz="1800" dirty="0"/>
              <a:t> in </a:t>
            </a:r>
            <a:r>
              <a:rPr lang="en-US" sz="1800" dirty="0" err="1"/>
              <a:t>cenusa</a:t>
            </a:r>
            <a:r>
              <a:rPr lang="en-US" sz="1800" dirty="0"/>
              <a:t>, </a:t>
            </a:r>
            <a:r>
              <a:rPr lang="en-US" sz="1800" dirty="0" err="1"/>
              <a:t>pe</a:t>
            </a:r>
            <a:r>
              <a:rPr lang="en-US" sz="1800" dirty="0"/>
              <a:t> </a:t>
            </a:r>
            <a:r>
              <a:rPr lang="en-US" sz="1800" dirty="0" err="1"/>
              <a:t>cand</a:t>
            </a:r>
            <a:r>
              <a:rPr lang="en-US" sz="1800" dirty="0"/>
              <a:t> </a:t>
            </a:r>
            <a:r>
              <a:rPr lang="en-US" sz="1800" dirty="0" err="1"/>
              <a:t>materialele</a:t>
            </a:r>
            <a:r>
              <a:rPr lang="en-US" sz="1800" dirty="0"/>
              <a:t> </a:t>
            </a:r>
            <a:r>
              <a:rPr lang="en-US" sz="1800" dirty="0" err="1"/>
              <a:t>inflamabile</a:t>
            </a:r>
            <a:r>
              <a:rPr lang="en-US" sz="1800" dirty="0"/>
              <a:t> din </a:t>
            </a:r>
            <a:r>
              <a:rPr lang="en-US" sz="1800" dirty="0" err="1"/>
              <a:t>apropiere</a:t>
            </a:r>
            <a:r>
              <a:rPr lang="en-US" sz="1800" dirty="0"/>
              <a:t>, in mod </a:t>
            </a:r>
            <a:r>
              <a:rPr lang="en-US" sz="1800" dirty="0" err="1"/>
              <a:t>paradoxal</a:t>
            </a:r>
            <a:r>
              <a:rPr lang="en-US" sz="1800" dirty="0"/>
              <a:t>, </a:t>
            </a:r>
            <a:r>
              <a:rPr lang="en-US" sz="1800" dirty="0" err="1"/>
              <a:t>scapa</a:t>
            </a:r>
            <a:r>
              <a:rPr lang="en-US" sz="1800" dirty="0"/>
              <a:t> </a:t>
            </a:r>
            <a:r>
              <a:rPr lang="en-US" sz="1800" dirty="0" err="1"/>
              <a:t>nearse</a:t>
            </a:r>
            <a:r>
              <a:rPr lang="en-US" sz="1800" dirty="0"/>
              <a:t> </a:t>
            </a:r>
            <a:r>
              <a:rPr lang="en-US" sz="1800" dirty="0" err="1"/>
              <a:t>aproape</a:t>
            </a:r>
            <a:r>
              <a:rPr lang="en-US" sz="1800" dirty="0"/>
              <a:t> </a:t>
            </a:r>
            <a:r>
              <a:rPr lang="en-US" sz="1800" dirty="0" err="1"/>
              <a:t>deloc</a:t>
            </a:r>
            <a:r>
              <a:rPr lang="en-US" sz="1800" dirty="0"/>
              <a:t>”. </a:t>
            </a:r>
          </a:p>
          <a:p>
            <a:r>
              <a:rPr lang="en-US" sz="1800" dirty="0" err="1"/>
              <a:t>Dictionarul</a:t>
            </a:r>
            <a:r>
              <a:rPr lang="en-US" sz="1800" dirty="0"/>
              <a:t> Oxford </a:t>
            </a:r>
            <a:r>
              <a:rPr lang="en-US" sz="1800" dirty="0" err="1"/>
              <a:t>noteaza</a:t>
            </a:r>
            <a:r>
              <a:rPr lang="en-US" sz="1800" dirty="0"/>
              <a:t> o </a:t>
            </a:r>
            <a:r>
              <a:rPr lang="en-US" sz="1800" dirty="0" err="1"/>
              <a:t>definitie</a:t>
            </a:r>
            <a:r>
              <a:rPr lang="en-US" sz="1800" dirty="0"/>
              <a:t> </a:t>
            </a:r>
            <a:r>
              <a:rPr lang="en-US" sz="1800" dirty="0" err="1"/>
              <a:t>asemanatoare</a:t>
            </a:r>
            <a:r>
              <a:rPr lang="en-US" sz="1800" dirty="0"/>
              <a:t> a </a:t>
            </a:r>
            <a:r>
              <a:rPr lang="en-US" sz="1800" dirty="0" err="1"/>
              <a:t>combustiei</a:t>
            </a:r>
            <a:r>
              <a:rPr lang="en-US" sz="1800" dirty="0"/>
              <a:t> interne: “</a:t>
            </a:r>
            <a:r>
              <a:rPr lang="en-US" sz="1800" dirty="0" err="1"/>
              <a:t>fenomenul</a:t>
            </a:r>
            <a:r>
              <a:rPr lang="en-US" sz="1800" dirty="0"/>
              <a:t> in </a:t>
            </a:r>
            <a:r>
              <a:rPr lang="en-US" sz="1800" dirty="0" err="1"/>
              <a:t>urma</a:t>
            </a:r>
            <a:r>
              <a:rPr lang="en-US" sz="1800" dirty="0"/>
              <a:t> </a:t>
            </a:r>
            <a:r>
              <a:rPr lang="en-US" sz="1800" dirty="0" err="1"/>
              <a:t>caruia</a:t>
            </a:r>
            <a:r>
              <a:rPr lang="en-US" sz="1800" dirty="0"/>
              <a:t> </a:t>
            </a:r>
            <a:r>
              <a:rPr lang="en-US" sz="1800" dirty="0" err="1"/>
              <a:t>materia</a:t>
            </a:r>
            <a:r>
              <a:rPr lang="en-US" sz="1800" dirty="0"/>
              <a:t> </a:t>
            </a:r>
            <a:r>
              <a:rPr lang="en-US" sz="1800" dirty="0" err="1"/>
              <a:t>organica</a:t>
            </a:r>
            <a:r>
              <a:rPr lang="en-US" sz="1800" dirty="0"/>
              <a:t> </a:t>
            </a:r>
            <a:r>
              <a:rPr lang="en-US" sz="1800" dirty="0" err="1"/>
              <a:t>ia</a:t>
            </a:r>
            <a:r>
              <a:rPr lang="en-US" sz="1800" dirty="0"/>
              <a:t> </a:t>
            </a:r>
            <a:r>
              <a:rPr lang="en-US" sz="1800" dirty="0" err="1"/>
              <a:t>foc</a:t>
            </a:r>
            <a:r>
              <a:rPr lang="en-US" sz="1800" dirty="0"/>
              <a:t> </a:t>
            </a:r>
            <a:r>
              <a:rPr lang="en-US" sz="1800" dirty="0" err="1"/>
              <a:t>fara</a:t>
            </a:r>
            <a:r>
              <a:rPr lang="en-US" sz="1800" dirty="0"/>
              <a:t> </a:t>
            </a:r>
            <a:r>
              <a:rPr lang="en-US" sz="1800" dirty="0" err="1"/>
              <a:t>vreo</a:t>
            </a:r>
            <a:r>
              <a:rPr lang="en-US" sz="1800" dirty="0"/>
              <a:t> </a:t>
            </a:r>
            <a:r>
              <a:rPr lang="en-US" sz="1800" dirty="0" err="1"/>
              <a:t>cauza</a:t>
            </a:r>
            <a:r>
              <a:rPr lang="en-US" sz="1800" dirty="0"/>
              <a:t> </a:t>
            </a:r>
            <a:r>
              <a:rPr lang="en-US" sz="1800" dirty="0" err="1"/>
              <a:t>aparenta</a:t>
            </a:r>
            <a:r>
              <a:rPr lang="en-US" sz="1800" dirty="0"/>
              <a:t>, in special </a:t>
            </a:r>
            <a:r>
              <a:rPr lang="en-US" sz="1800" dirty="0" err="1"/>
              <a:t>prin</a:t>
            </a:r>
            <a:r>
              <a:rPr lang="en-US" sz="1800" dirty="0"/>
              <a:t> </a:t>
            </a:r>
            <a:r>
              <a:rPr lang="en-US" sz="1800" dirty="0" err="1"/>
              <a:t>intermediul</a:t>
            </a:r>
            <a:r>
              <a:rPr lang="en-US" sz="1800" dirty="0"/>
              <a:t> </a:t>
            </a:r>
            <a:r>
              <a:rPr lang="en-US" sz="1800" dirty="0" err="1"/>
              <a:t>caldurii</a:t>
            </a:r>
            <a:r>
              <a:rPr lang="en-US" sz="1800" dirty="0"/>
              <a:t> generate de </a:t>
            </a:r>
            <a:r>
              <a:rPr lang="en-US" sz="1800" dirty="0" err="1"/>
              <a:t>oxidarea</a:t>
            </a:r>
            <a:r>
              <a:rPr lang="en-US" sz="1800" dirty="0"/>
              <a:t> </a:t>
            </a:r>
            <a:r>
              <a:rPr lang="en-US" sz="1800" dirty="0" err="1"/>
              <a:t>rapida</a:t>
            </a:r>
            <a:r>
              <a:rPr lang="en-US" sz="1800" dirty="0"/>
              <a:t> din </a:t>
            </a:r>
            <a:r>
              <a:rPr lang="en-US" sz="1800" dirty="0" err="1"/>
              <a:t>interiorul</a:t>
            </a:r>
            <a:r>
              <a:rPr lang="en-US" sz="1800" dirty="0"/>
              <a:t> </a:t>
            </a:r>
            <a:r>
              <a:rPr lang="en-US" sz="1800" dirty="0" err="1"/>
              <a:t>organismului</a:t>
            </a:r>
            <a:r>
              <a:rPr lang="en-US" sz="1800" dirty="0"/>
              <a:t>”. O </a:t>
            </a:r>
            <a:r>
              <a:rPr lang="en-US" sz="1800" dirty="0" err="1"/>
              <a:t>alta</a:t>
            </a:r>
            <a:r>
              <a:rPr lang="en-US" sz="1800" dirty="0"/>
              <a:t> </a:t>
            </a:r>
            <a:r>
              <a:rPr lang="en-US" sz="1800" dirty="0" err="1"/>
              <a:t>definitie</a:t>
            </a:r>
            <a:r>
              <a:rPr lang="en-US" sz="1800" dirty="0"/>
              <a:t> a </a:t>
            </a:r>
            <a:r>
              <a:rPr lang="en-US" sz="1800" dirty="0" err="1"/>
              <a:t>combustiei</a:t>
            </a:r>
            <a:r>
              <a:rPr lang="en-US" sz="1800" dirty="0"/>
              <a:t> </a:t>
            </a:r>
            <a:r>
              <a:rPr lang="en-US" sz="1800" dirty="0" err="1"/>
              <a:t>afirma</a:t>
            </a:r>
            <a:r>
              <a:rPr lang="en-US" sz="1800" dirty="0"/>
              <a:t> ca </a:t>
            </a:r>
            <a:r>
              <a:rPr lang="en-US" sz="1800" dirty="0" err="1"/>
              <a:t>aceasta</a:t>
            </a:r>
            <a:r>
              <a:rPr lang="en-US" sz="1800" dirty="0"/>
              <a:t> </a:t>
            </a:r>
            <a:r>
              <a:rPr lang="en-US" sz="1800" dirty="0" err="1"/>
              <a:t>consta</a:t>
            </a:r>
            <a:r>
              <a:rPr lang="en-US" sz="1800" dirty="0"/>
              <a:t> in </a:t>
            </a:r>
            <a:r>
              <a:rPr lang="en-US" sz="1800" dirty="0" err="1"/>
              <a:t>aprinderea</a:t>
            </a:r>
            <a:r>
              <a:rPr lang="en-US" sz="1800" dirty="0"/>
              <a:t> </a:t>
            </a:r>
            <a:r>
              <a:rPr lang="en-US" sz="1800" dirty="0" err="1"/>
              <a:t>unei</a:t>
            </a:r>
            <a:r>
              <a:rPr lang="en-US" sz="1800" dirty="0"/>
              <a:t> </a:t>
            </a:r>
            <a:r>
              <a:rPr lang="en-US" sz="1800" dirty="0" err="1"/>
              <a:t>mase</a:t>
            </a:r>
            <a:r>
              <a:rPr lang="en-US" sz="1800" dirty="0"/>
              <a:t> </a:t>
            </a:r>
            <a:r>
              <a:rPr lang="en-US" sz="1800" dirty="0" err="1"/>
              <a:t>fara</a:t>
            </a:r>
            <a:r>
              <a:rPr lang="en-US" sz="1800" dirty="0"/>
              <a:t> ca ea </a:t>
            </a:r>
            <a:r>
              <a:rPr lang="en-US" sz="1800" dirty="0" err="1"/>
              <a:t>sa</a:t>
            </a:r>
            <a:r>
              <a:rPr lang="en-US" sz="1800" dirty="0"/>
              <a:t> </a:t>
            </a:r>
            <a:r>
              <a:rPr lang="en-US" sz="1800" dirty="0" err="1"/>
              <a:t>fi</a:t>
            </a:r>
            <a:r>
              <a:rPr lang="en-US" sz="1800" dirty="0"/>
              <a:t> </a:t>
            </a:r>
            <a:r>
              <a:rPr lang="en-US" sz="1800" dirty="0" err="1"/>
              <a:t>intrat</a:t>
            </a:r>
            <a:r>
              <a:rPr lang="en-US" sz="1800" dirty="0"/>
              <a:t> in contact cu o </a:t>
            </a:r>
            <a:r>
              <a:rPr lang="en-US" sz="1800" dirty="0" err="1"/>
              <a:t>alta</a:t>
            </a:r>
            <a:r>
              <a:rPr lang="en-US" sz="1800" dirty="0"/>
              <a:t> </a:t>
            </a:r>
            <a:r>
              <a:rPr lang="en-US" sz="1800" dirty="0" err="1"/>
              <a:t>masa</a:t>
            </a:r>
            <a:r>
              <a:rPr lang="en-US" sz="1800" dirty="0"/>
              <a:t> care </a:t>
            </a:r>
            <a:r>
              <a:rPr lang="en-US" sz="1800" dirty="0" err="1"/>
              <a:t>arde</a:t>
            </a:r>
            <a:r>
              <a:rPr lang="en-US" sz="1800" dirty="0"/>
              <a:t>.</a:t>
            </a:r>
          </a:p>
          <a:p>
            <a:r>
              <a:rPr lang="en-US" sz="1800" dirty="0" err="1"/>
              <a:t>Chiar</a:t>
            </a:r>
            <a:r>
              <a:rPr lang="en-US" sz="1800" dirty="0"/>
              <a:t> </a:t>
            </a:r>
            <a:r>
              <a:rPr lang="en-US" sz="1800" dirty="0" err="1"/>
              <a:t>daca</a:t>
            </a:r>
            <a:r>
              <a:rPr lang="en-US" sz="1800" dirty="0"/>
              <a:t> </a:t>
            </a:r>
            <a:r>
              <a:rPr lang="en-US" sz="1800" dirty="0" err="1"/>
              <a:t>si</a:t>
            </a:r>
            <a:r>
              <a:rPr lang="en-US" sz="1800" dirty="0"/>
              <a:t>-a </a:t>
            </a:r>
            <a:r>
              <a:rPr lang="en-US" sz="1800" dirty="0" err="1"/>
              <a:t>gasit</a:t>
            </a:r>
            <a:r>
              <a:rPr lang="en-US" sz="1800" dirty="0"/>
              <a:t> loc </a:t>
            </a:r>
            <a:r>
              <a:rPr lang="en-US" sz="1800" dirty="0" err="1"/>
              <a:t>printre</a:t>
            </a:r>
            <a:r>
              <a:rPr lang="en-US" sz="1800" dirty="0"/>
              <a:t> </a:t>
            </a:r>
            <a:r>
              <a:rPr lang="en-US" sz="1800" dirty="0" err="1"/>
              <a:t>paginile</a:t>
            </a:r>
            <a:r>
              <a:rPr lang="en-US" sz="1800" dirty="0"/>
              <a:t> </a:t>
            </a:r>
            <a:r>
              <a:rPr lang="en-US" sz="1800" dirty="0" err="1"/>
              <a:t>unui</a:t>
            </a:r>
            <a:r>
              <a:rPr lang="en-US" sz="1800" dirty="0"/>
              <a:t> </a:t>
            </a:r>
            <a:r>
              <a:rPr lang="en-US" sz="1800" dirty="0" err="1"/>
              <a:t>dictionar</a:t>
            </a:r>
            <a:r>
              <a:rPr lang="en-US" sz="1800" dirty="0"/>
              <a:t> </a:t>
            </a:r>
            <a:r>
              <a:rPr lang="en-US" sz="1800" dirty="0" err="1"/>
              <a:t>reputat</a:t>
            </a:r>
            <a:r>
              <a:rPr lang="en-US" sz="1800" dirty="0"/>
              <a:t>, </a:t>
            </a:r>
            <a:r>
              <a:rPr lang="en-US" sz="1800" dirty="0" err="1"/>
              <a:t>combustia</a:t>
            </a:r>
            <a:r>
              <a:rPr lang="en-US" sz="1800" dirty="0"/>
              <a:t> </a:t>
            </a:r>
            <a:r>
              <a:rPr lang="en-US" sz="1800" dirty="0" err="1"/>
              <a:t>spontana</a:t>
            </a:r>
            <a:r>
              <a:rPr lang="en-US" sz="1800" dirty="0"/>
              <a:t> </a:t>
            </a:r>
            <a:r>
              <a:rPr lang="en-US" sz="1800" dirty="0" err="1"/>
              <a:t>ramane</a:t>
            </a:r>
            <a:r>
              <a:rPr lang="en-US" sz="1800" dirty="0"/>
              <a:t> un </a:t>
            </a:r>
            <a:r>
              <a:rPr lang="en-US" sz="1800" dirty="0" err="1"/>
              <a:t>fenomen</a:t>
            </a:r>
            <a:r>
              <a:rPr lang="en-US" sz="1800" dirty="0"/>
              <a:t> din </a:t>
            </a:r>
            <a:r>
              <a:rPr lang="en-US" sz="1800" dirty="0" err="1"/>
              <a:t>sfera</a:t>
            </a:r>
            <a:r>
              <a:rPr lang="en-US" sz="1800" dirty="0"/>
              <a:t> </a:t>
            </a:r>
            <a:r>
              <a:rPr lang="en-US" sz="1800" dirty="0" err="1"/>
              <a:t>paranormalului</a:t>
            </a:r>
            <a:r>
              <a:rPr lang="en-US" sz="1800" dirty="0"/>
              <a:t>, </a:t>
            </a:r>
            <a:r>
              <a:rPr lang="en-US" sz="1800" dirty="0" err="1"/>
              <a:t>insa</a:t>
            </a:r>
            <a:r>
              <a:rPr lang="en-US" sz="1800" dirty="0"/>
              <a:t> </a:t>
            </a:r>
            <a:r>
              <a:rPr lang="en-US" sz="1800" dirty="0" err="1"/>
              <a:t>unul</a:t>
            </a:r>
            <a:r>
              <a:rPr lang="en-US" sz="1800" dirty="0"/>
              <a:t> </a:t>
            </a:r>
            <a:r>
              <a:rPr lang="en-US" sz="1800" dirty="0" err="1"/>
              <a:t>pe</a:t>
            </a:r>
            <a:r>
              <a:rPr lang="en-US" sz="1800" dirty="0"/>
              <a:t> care </a:t>
            </a:r>
            <a:r>
              <a:rPr lang="en-US" sz="1800" dirty="0" err="1"/>
              <a:t>stiinta</a:t>
            </a:r>
            <a:r>
              <a:rPr lang="en-US" sz="1800" dirty="0"/>
              <a:t> </a:t>
            </a:r>
            <a:r>
              <a:rPr lang="en-US" sz="1800" dirty="0" err="1"/>
              <a:t>si</a:t>
            </a:r>
            <a:r>
              <a:rPr lang="en-US" sz="1800" dirty="0"/>
              <a:t>-l </a:t>
            </a:r>
            <a:r>
              <a:rPr lang="en-US" sz="1800" dirty="0" err="1"/>
              <a:t>disputa</a:t>
            </a:r>
            <a:r>
              <a:rPr lang="en-US" sz="1800" dirty="0"/>
              <a:t> de </a:t>
            </a:r>
            <a:r>
              <a:rPr lang="en-US" sz="1800" dirty="0" err="1"/>
              <a:t>ceva</a:t>
            </a:r>
            <a:r>
              <a:rPr lang="en-US" sz="1800" dirty="0"/>
              <a:t> </a:t>
            </a:r>
            <a:r>
              <a:rPr lang="en-US" sz="1800" dirty="0" err="1"/>
              <a:t>vreme</a:t>
            </a:r>
            <a:r>
              <a:rPr lang="en-US" sz="1800" dirty="0"/>
              <a:t> cu </a:t>
            </a:r>
            <a:r>
              <a:rPr lang="en-US" sz="1800" dirty="0" err="1"/>
              <a:t>credinta</a:t>
            </a:r>
            <a:r>
              <a:rPr lang="en-US" sz="1800" dirty="0"/>
              <a:t> </a:t>
            </a:r>
            <a:r>
              <a:rPr lang="en-US" sz="1800" dirty="0" err="1"/>
              <a:t>oamenilor</a:t>
            </a:r>
            <a:r>
              <a:rPr lang="en-US" sz="1800" dirty="0"/>
              <a:t> in </a:t>
            </a:r>
            <a:r>
              <a:rPr lang="en-US" sz="1800" dirty="0" err="1"/>
              <a:t>miraculos</a:t>
            </a:r>
            <a:r>
              <a:rPr lang="en-US" sz="1800" dirty="0"/>
              <a:t> </a:t>
            </a:r>
            <a:r>
              <a:rPr lang="en-US" sz="1800" dirty="0" err="1"/>
              <a:t>sau</a:t>
            </a:r>
            <a:r>
              <a:rPr lang="en-US" sz="1800" dirty="0"/>
              <a:t> in </a:t>
            </a:r>
            <a:r>
              <a:rPr lang="en-US" sz="1800" dirty="0" err="1"/>
              <a:t>pedeapsa</a:t>
            </a:r>
            <a:r>
              <a:rPr lang="en-US" sz="1800" dirty="0"/>
              <a:t> </a:t>
            </a:r>
            <a:r>
              <a:rPr lang="en-US" sz="1800" dirty="0" err="1"/>
              <a:t>divina</a:t>
            </a:r>
            <a:r>
              <a:rPr lang="en-US" sz="1800" dirty="0"/>
              <a:t>.</a:t>
            </a:r>
          </a:p>
          <a:p>
            <a:endParaRPr lang="en-US" sz="1800" dirty="0"/>
          </a:p>
        </p:txBody>
      </p:sp>
      <p:sp>
        <p:nvSpPr>
          <p:cNvPr id="2" name="Title 1"/>
          <p:cNvSpPr>
            <a:spLocks noGrp="1"/>
          </p:cNvSpPr>
          <p:nvPr>
            <p:ph type="title"/>
          </p:nvPr>
        </p:nvSpPr>
        <p:spPr>
          <a:xfrm>
            <a:off x="457200" y="0"/>
            <a:ext cx="8229600" cy="646906"/>
          </a:xfrm>
        </p:spPr>
        <p:txBody>
          <a:bodyPr>
            <a:normAutofit fontScale="90000"/>
          </a:bodyPr>
          <a:lstStyle/>
          <a:p>
            <a:r>
              <a:rPr lang="en-US" dirty="0" err="1" smtClean="0"/>
              <a:t>Combustia</a:t>
            </a:r>
            <a:r>
              <a:rPr lang="en-US" dirty="0" smtClean="0"/>
              <a:t> </a:t>
            </a:r>
            <a:r>
              <a:rPr lang="en-US" dirty="0" err="1" smtClean="0"/>
              <a:t>spontana</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normAutofit/>
          </a:bodyPr>
          <a:lstStyle/>
          <a:p>
            <a:pPr algn="just"/>
            <a:r>
              <a:rPr lang="pt-BR" sz="2800" dirty="0" smtClean="0">
                <a:solidFill>
                  <a:srgbClr val="FF0000"/>
                </a:solidFill>
              </a:rPr>
              <a:t>Pământul (numit și Terra sau „Planeta albastră”) este în sistemul solar a treia planetă ca distanță față de Soare și a cincea ca mărime. Când desemnează planeta (și nu solul), cuvântul se scrie cu majusculă. Terra face parte dintre planetele interioare ale sistemului solar (planetele aflate în interiorul centurii de asteroizi). Este cea mai mare planetă telurică din sistemul solar, și singura din Univers cunoscută ca adăpostind viață (controverse legate de existența vieții extraterestre continuă să existe).</a:t>
            </a:r>
            <a:endParaRPr lang="en-US" sz="2800" dirty="0" smtClean="0">
              <a:solidFill>
                <a:srgbClr val="FF0000"/>
              </a:solidFill>
            </a:endParaRP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3"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3"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b3.jpg"/>
          <p:cNvPicPr>
            <a:picLocks noGrp="1" noChangeAspect="1"/>
          </p:cNvPicPr>
          <p:nvPr>
            <p:ph idx="1"/>
          </p:nvPr>
        </p:nvPicPr>
        <p:blipFill>
          <a:blip r:embed="rId3" cstate="print"/>
          <a:stretch>
            <a:fillRect/>
          </a:stretch>
        </p:blipFill>
        <p:spPr>
          <a:xfrm>
            <a:off x="381000" y="457200"/>
            <a:ext cx="8458199" cy="61722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a:gradFill flip="none" rotWithShape="1">
            <a:gsLst>
              <a:gs pos="0">
                <a:srgbClr val="5E9EFF"/>
              </a:gs>
              <a:gs pos="39999">
                <a:srgbClr val="85C2FF"/>
              </a:gs>
              <a:gs pos="70000">
                <a:srgbClr val="C4D6EB"/>
              </a:gs>
              <a:gs pos="100000">
                <a:srgbClr val="FFEBFA"/>
              </a:gs>
            </a:gsLst>
            <a:path path="shape">
              <a:fillToRect l="50000" t="50000" r="50000" b="50000"/>
            </a:path>
            <a:tileRect/>
          </a:gradFill>
        </p:spPr>
        <p:txBody>
          <a:bodyPr>
            <a:noAutofit/>
          </a:bodyPr>
          <a:lstStyle/>
          <a:p>
            <a:r>
              <a:rPr lang="en-US" sz="9600" b="1" dirty="0">
                <a:solidFill>
                  <a:schemeClr val="accent3"/>
                </a:solidFill>
                <a:latin typeface="Edwardian Script ITC" pitchFamily="66" charset="0"/>
              </a:rPr>
              <a:t/>
            </a:r>
            <a:br>
              <a:rPr lang="en-US" sz="9600" b="1" dirty="0">
                <a:solidFill>
                  <a:schemeClr val="accent3"/>
                </a:solidFill>
                <a:latin typeface="Edwardian Script ITC" pitchFamily="66" charset="0"/>
              </a:rPr>
            </a:br>
            <a:r>
              <a:rPr lang="en-US" sz="9600" b="1" dirty="0" smtClean="0">
                <a:solidFill>
                  <a:schemeClr val="accent3"/>
                </a:solidFill>
                <a:latin typeface="Edwardian Script ITC" pitchFamily="66" charset="0"/>
              </a:rPr>
              <a:t>             </a:t>
            </a:r>
            <a:r>
              <a:rPr lang="en-US" sz="9600" b="1" dirty="0" err="1" smtClean="0">
                <a:solidFill>
                  <a:srgbClr val="FF0000"/>
                </a:solidFill>
                <a:latin typeface="Edwardian Script ITC" pitchFamily="66" charset="0"/>
              </a:rPr>
              <a:t>Aerul</a:t>
            </a:r>
            <a:r>
              <a:rPr lang="en-US" sz="9600" dirty="0">
                <a:solidFill>
                  <a:schemeClr val="accent3"/>
                </a:solidFill>
                <a:latin typeface="Edwardian Script ITC" pitchFamily="66" charset="0"/>
              </a:rPr>
              <a:t/>
            </a:r>
            <a:br>
              <a:rPr lang="en-US" sz="9600" dirty="0">
                <a:solidFill>
                  <a:schemeClr val="accent3"/>
                </a:solidFill>
                <a:latin typeface="Edwardian Script ITC" pitchFamily="66" charset="0"/>
              </a:rPr>
            </a:br>
            <a:endParaRPr lang="en-US" sz="9600" b="1" dirty="0">
              <a:solidFill>
                <a:schemeClr val="accent3"/>
              </a:solidFill>
              <a:latin typeface="Edwardian Script ITC" pitchFamily="66" charset="0"/>
            </a:endParaRPr>
          </a:p>
        </p:txBody>
      </p:sp>
      <p:sp>
        <p:nvSpPr>
          <p:cNvPr id="3" name="Content Placeholder 2"/>
          <p:cNvSpPr>
            <a:spLocks noGrp="1"/>
          </p:cNvSpPr>
          <p:nvPr>
            <p:ph idx="1"/>
          </p:nvPr>
        </p:nvSpPr>
        <p:spPr>
          <a:xfrm flipH="1">
            <a:off x="9144000" y="-45719"/>
            <a:ext cx="45719" cy="45719"/>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txBody>
          <a:bodyPr>
            <a:normAutofit fontScale="25000" lnSpcReduction="20000"/>
          </a:bodyPr>
          <a:lstStyle/>
          <a:p>
            <a:pPr>
              <a:buNone/>
            </a:pPr>
            <a:endParaRPr lang="en-US" dirty="0">
              <a:solidFill>
                <a:srgbClr val="FFFFFF"/>
              </a:solidFill>
            </a:endParaRPr>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ro-RO" dirty="0"/>
              <a:t>In </a:t>
            </a:r>
            <a:r>
              <a:rPr lang="ro-RO" dirty="0" err="1"/>
              <a:t>compozitia</a:t>
            </a:r>
            <a:r>
              <a:rPr lang="ro-RO" dirty="0"/>
              <a:t> chimica a aerului, se remarca doua categorii de elemente: unele care se afla in mod constant si altele care se </a:t>
            </a:r>
            <a:r>
              <a:rPr lang="ro-RO" dirty="0" err="1"/>
              <a:t>gasesc</a:t>
            </a:r>
            <a:r>
              <a:rPr lang="ro-RO" dirty="0"/>
              <a:t> numai in mod accidental. Elementele constante ale aerului, oxigen (20,95%), </a:t>
            </a:r>
            <a:r>
              <a:rPr lang="ro-RO" dirty="0" smtClean="0"/>
              <a:t>dioxid </a:t>
            </a:r>
            <a:r>
              <a:rPr lang="ro-RO" dirty="0"/>
              <a:t>de carbon (0,03%), si azot (78,09%), se </a:t>
            </a:r>
            <a:r>
              <a:rPr lang="ro-RO" dirty="0" err="1"/>
              <a:t>gasesc</a:t>
            </a:r>
            <a:r>
              <a:rPr lang="ro-RO" dirty="0"/>
              <a:t> in </a:t>
            </a:r>
            <a:r>
              <a:rPr lang="ro-RO" dirty="0" err="1"/>
              <a:t>proportii</a:t>
            </a:r>
            <a:r>
              <a:rPr lang="ro-RO" dirty="0"/>
              <a:t> aproape fixe, pe </a:t>
            </a:r>
            <a:r>
              <a:rPr lang="ro-RO" dirty="0" err="1"/>
              <a:t>cand</a:t>
            </a:r>
            <a:r>
              <a:rPr lang="ro-RO" dirty="0"/>
              <a:t> ozonul (1-2 mg la 100 m3), vaporii de apa, gazele rare (heliu, argon, neon, xenon etc.), amoniacul, oxidul de carbon (1-15 mg la m3) se </a:t>
            </a:r>
            <a:r>
              <a:rPr lang="ro-RO" dirty="0" err="1"/>
              <a:t>gasesc</a:t>
            </a:r>
            <a:r>
              <a:rPr lang="ro-RO" dirty="0"/>
              <a:t> in </a:t>
            </a:r>
            <a:r>
              <a:rPr lang="ro-RO" dirty="0" err="1"/>
              <a:t>proportii</a:t>
            </a:r>
            <a:r>
              <a:rPr lang="ro-RO" dirty="0"/>
              <a:t> variabile. La acestea se </a:t>
            </a:r>
            <a:r>
              <a:rPr lang="ro-RO" dirty="0" err="1"/>
              <a:t>adauga</a:t>
            </a:r>
            <a:r>
              <a:rPr lang="ro-RO" dirty="0"/>
              <a:t> fumul si particulele fine de praf, care au efecte </a:t>
            </a:r>
            <a:r>
              <a:rPr lang="ro-RO" dirty="0" err="1"/>
              <a:t>iritative</a:t>
            </a:r>
            <a:r>
              <a:rPr lang="ro-RO" dirty="0"/>
              <a:t>, traumatice ale mucoasei </a:t>
            </a:r>
            <a:r>
              <a:rPr lang="ro-RO" dirty="0" err="1"/>
              <a:t>tractului</a:t>
            </a:r>
            <a:r>
              <a:rPr lang="ro-RO" dirty="0"/>
              <a:t> respirator, </a:t>
            </a:r>
            <a:r>
              <a:rPr lang="ro-RO" dirty="0" err="1"/>
              <a:t>putand</a:t>
            </a:r>
            <a:r>
              <a:rPr lang="ro-RO" dirty="0"/>
              <a:t> oficia in </a:t>
            </a:r>
            <a:r>
              <a:rPr lang="ro-RO" dirty="0" err="1"/>
              <a:t>acelasi</a:t>
            </a:r>
            <a:r>
              <a:rPr lang="ro-RO" dirty="0"/>
              <a:t> timp rolul de vehiculant al </a:t>
            </a:r>
            <a:r>
              <a:rPr lang="ro-RO" dirty="0" err="1"/>
              <a:t>diversilor</a:t>
            </a:r>
            <a:r>
              <a:rPr lang="ro-RO" dirty="0"/>
              <a:t> germeni patogeni. Omul poate </a:t>
            </a:r>
            <a:r>
              <a:rPr lang="ro-RO" dirty="0" err="1"/>
              <a:t>supravietui</a:t>
            </a:r>
            <a:r>
              <a:rPr lang="ro-RO" dirty="0"/>
              <a:t> </a:t>
            </a:r>
            <a:r>
              <a:rPr lang="ro-RO" dirty="0" err="1"/>
              <a:t>cateva</a:t>
            </a:r>
            <a:r>
              <a:rPr lang="ro-RO" dirty="0"/>
              <a:t> </a:t>
            </a:r>
            <a:r>
              <a:rPr lang="ro-RO" dirty="0" err="1"/>
              <a:t>saptamani</a:t>
            </a:r>
            <a:r>
              <a:rPr lang="ro-RO" dirty="0"/>
              <a:t> </a:t>
            </a:r>
            <a:r>
              <a:rPr lang="ro-RO" dirty="0" err="1"/>
              <a:t>fara</a:t>
            </a:r>
            <a:r>
              <a:rPr lang="ro-RO" dirty="0"/>
              <a:t> hrana, </a:t>
            </a:r>
            <a:r>
              <a:rPr lang="ro-RO" dirty="0" err="1"/>
              <a:t>cateva</a:t>
            </a:r>
            <a:r>
              <a:rPr lang="ro-RO" dirty="0"/>
              <a:t> zile </a:t>
            </a:r>
            <a:r>
              <a:rPr lang="ro-RO" dirty="0" err="1"/>
              <a:t>fara</a:t>
            </a:r>
            <a:r>
              <a:rPr lang="ro-RO" dirty="0"/>
              <a:t> apa, </a:t>
            </a:r>
            <a:r>
              <a:rPr lang="ro-RO" dirty="0" err="1"/>
              <a:t>insa</a:t>
            </a:r>
            <a:r>
              <a:rPr lang="ro-RO" dirty="0"/>
              <a:t> numai </a:t>
            </a:r>
            <a:r>
              <a:rPr lang="ro-RO" dirty="0" err="1"/>
              <a:t>cateva</a:t>
            </a:r>
            <a:r>
              <a:rPr lang="ro-RO" dirty="0"/>
              <a:t> minute </a:t>
            </a:r>
            <a:r>
              <a:rPr lang="ro-RO" dirty="0" err="1"/>
              <a:t>fara</a:t>
            </a:r>
            <a:r>
              <a:rPr lang="ro-RO" dirty="0"/>
              <a:t> aer. </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SC01371.JPG"/>
          <p:cNvPicPr>
            <a:picLocks noGrp="1" noChangeAspect="1"/>
          </p:cNvPicPr>
          <p:nvPr>
            <p:ph idx="1"/>
          </p:nvPr>
        </p:nvPicPr>
        <p:blipFill>
          <a:blip r:embed="rId3" cstate="print"/>
          <a:stretch>
            <a:fillRect/>
          </a:stretch>
        </p:blipFill>
        <p:spPr>
          <a:xfrm>
            <a:off x="233891" y="304800"/>
            <a:ext cx="8452909" cy="6301582"/>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ro-RO" dirty="0"/>
              <a:t>Aerul este </a:t>
            </a:r>
            <a:r>
              <a:rPr lang="ro-RO" dirty="0" err="1"/>
              <a:t>esential</a:t>
            </a:r>
            <a:r>
              <a:rPr lang="ro-RO" dirty="0"/>
              <a:t> pentru </a:t>
            </a:r>
            <a:r>
              <a:rPr lang="ro-RO" dirty="0" err="1"/>
              <a:t>viata</a:t>
            </a:r>
            <a:r>
              <a:rPr lang="ro-RO" dirty="0"/>
              <a:t>. Cinci minute </a:t>
            </a:r>
            <a:r>
              <a:rPr lang="ro-RO" dirty="0" err="1"/>
              <a:t>fara</a:t>
            </a:r>
            <a:r>
              <a:rPr lang="ro-RO" dirty="0"/>
              <a:t> aer </a:t>
            </a:r>
            <a:r>
              <a:rPr lang="ro-RO" dirty="0" err="1"/>
              <a:t>provoaca</a:t>
            </a:r>
            <a:r>
              <a:rPr lang="ro-RO" dirty="0"/>
              <a:t> leziuni ireversibile la nivelul celulelor nervoase, cu </a:t>
            </a:r>
            <a:r>
              <a:rPr lang="ro-RO" dirty="0" err="1"/>
              <a:t>consecinte</a:t>
            </a:r>
            <a:r>
              <a:rPr lang="ro-RO" dirty="0"/>
              <a:t> grave asupra </a:t>
            </a:r>
            <a:r>
              <a:rPr lang="ro-RO" dirty="0" err="1"/>
              <a:t>sanatatii</a:t>
            </a:r>
            <a:r>
              <a:rPr lang="ro-RO" dirty="0"/>
              <a:t>, </a:t>
            </a:r>
            <a:r>
              <a:rPr lang="ro-RO" dirty="0" err="1"/>
              <a:t>amenintand</a:t>
            </a:r>
            <a:r>
              <a:rPr lang="ro-RO" dirty="0"/>
              <a:t> </a:t>
            </a:r>
            <a:r>
              <a:rPr lang="ro-RO" dirty="0" err="1"/>
              <a:t>viata</a:t>
            </a:r>
            <a:r>
              <a:rPr lang="ro-RO" dirty="0"/>
              <a:t>. De ce aerul este </a:t>
            </a:r>
            <a:r>
              <a:rPr lang="ro-RO" dirty="0" err="1"/>
              <a:t>atat</a:t>
            </a:r>
            <a:r>
              <a:rPr lang="ro-RO" dirty="0"/>
              <a:t> de important ? Pentru ca el </a:t>
            </a:r>
            <a:r>
              <a:rPr lang="ro-RO" dirty="0" err="1"/>
              <a:t>contine</a:t>
            </a:r>
            <a:r>
              <a:rPr lang="ro-RO" dirty="0"/>
              <a:t> oxigen. </a:t>
            </a:r>
            <a:r>
              <a:rPr lang="ro-RO" dirty="0" err="1"/>
              <a:t>Cand</a:t>
            </a:r>
            <a:r>
              <a:rPr lang="ro-RO" dirty="0"/>
              <a:t> inspiram aerul in </a:t>
            </a:r>
            <a:r>
              <a:rPr lang="ro-RO" dirty="0" err="1"/>
              <a:t>plamani</a:t>
            </a:r>
            <a:r>
              <a:rPr lang="ro-RO" dirty="0"/>
              <a:t>, oxigenul este transferat in globulele </a:t>
            </a:r>
            <a:r>
              <a:rPr lang="ro-RO" dirty="0" err="1"/>
              <a:t>rosii</a:t>
            </a:r>
            <a:r>
              <a:rPr lang="ro-RO" dirty="0"/>
              <a:t> ale </a:t>
            </a:r>
            <a:r>
              <a:rPr lang="ro-RO" dirty="0" err="1"/>
              <a:t>sangelui</a:t>
            </a:r>
            <a:r>
              <a:rPr lang="ro-RO" dirty="0"/>
              <a:t>, care </a:t>
            </a:r>
            <a:r>
              <a:rPr lang="ro-RO" dirty="0" err="1"/>
              <a:t>il</a:t>
            </a:r>
            <a:r>
              <a:rPr lang="ro-RO" dirty="0"/>
              <a:t> vor duce mai departe la toate celulele organismului. La nivelul acestora, au loc </a:t>
            </a:r>
            <a:r>
              <a:rPr lang="ro-RO" dirty="0" err="1"/>
              <a:t>reactii</a:t>
            </a:r>
            <a:r>
              <a:rPr lang="ro-RO" dirty="0"/>
              <a:t> chimice vitale. In urma lor, rezulta </a:t>
            </a:r>
            <a:r>
              <a:rPr lang="ro-RO" dirty="0" smtClean="0"/>
              <a:t>dioxid </a:t>
            </a:r>
            <a:r>
              <a:rPr lang="ro-RO" dirty="0"/>
              <a:t>de carbon, pe care tot globulele </a:t>
            </a:r>
            <a:r>
              <a:rPr lang="ro-RO" dirty="0" err="1"/>
              <a:t>rosii</a:t>
            </a:r>
            <a:r>
              <a:rPr lang="ro-RO" dirty="0"/>
              <a:t> </a:t>
            </a:r>
            <a:r>
              <a:rPr lang="ro-RO" dirty="0" err="1"/>
              <a:t>il</a:t>
            </a:r>
            <a:r>
              <a:rPr lang="ro-RO" dirty="0"/>
              <a:t> transporta la </a:t>
            </a:r>
            <a:r>
              <a:rPr lang="ro-RO" dirty="0" err="1"/>
              <a:t>plamani</a:t>
            </a:r>
            <a:r>
              <a:rPr lang="ro-RO" dirty="0"/>
              <a:t>, care-l vor da afara din corp prin </a:t>
            </a:r>
            <a:r>
              <a:rPr lang="ro-RO" dirty="0" err="1"/>
              <a:t>expiratie</a:t>
            </a:r>
            <a:r>
              <a:rPr lang="ro-RO" dirty="0"/>
              <a:t>, caci este un produs rezidual. Zilnic, prin </a:t>
            </a:r>
            <a:r>
              <a:rPr lang="ro-RO" dirty="0" err="1"/>
              <a:t>plamanii</a:t>
            </a:r>
            <a:r>
              <a:rPr lang="ro-RO" dirty="0"/>
              <a:t> </a:t>
            </a:r>
            <a:r>
              <a:rPr lang="ro-RO" dirty="0" err="1"/>
              <a:t>nostri</a:t>
            </a:r>
            <a:r>
              <a:rPr lang="ro-RO" dirty="0"/>
              <a:t> trec 10.000 de litri de aer. Aerul </a:t>
            </a:r>
            <a:r>
              <a:rPr lang="ro-RO" dirty="0" err="1"/>
              <a:t>contine</a:t>
            </a:r>
            <a:r>
              <a:rPr lang="ro-RO" dirty="0"/>
              <a:t>, pe </a:t>
            </a:r>
            <a:r>
              <a:rPr lang="ro-RO" dirty="0" err="1"/>
              <a:t>langa</a:t>
            </a:r>
            <a:r>
              <a:rPr lang="ro-RO" dirty="0"/>
              <a:t> oxigen si hidrogen, azot si, uneori, elemente nocive datorita </a:t>
            </a:r>
            <a:r>
              <a:rPr lang="ro-RO" dirty="0" err="1"/>
              <a:t>poluarii</a:t>
            </a:r>
            <a:r>
              <a:rPr lang="ro-RO" dirty="0"/>
              <a:t> atmosferei </a:t>
            </a:r>
            <a:r>
              <a:rPr lang="ro-RO" dirty="0" err="1"/>
              <a:t>pamantului</a:t>
            </a:r>
            <a:r>
              <a:rPr lang="ro-RO" dirty="0"/>
              <a:t> nostru. Aerul, care </a:t>
            </a:r>
            <a:r>
              <a:rPr lang="ro-RO" dirty="0" err="1"/>
              <a:t>patrunde</a:t>
            </a:r>
            <a:r>
              <a:rPr lang="ro-RO" dirty="0"/>
              <a:t> pe </a:t>
            </a:r>
            <a:r>
              <a:rPr lang="ro-RO" dirty="0" err="1"/>
              <a:t>caile</a:t>
            </a:r>
            <a:r>
              <a:rPr lang="ro-RO" dirty="0"/>
              <a:t> respiratorii (nas, gura, trahee, bronhii, bronhiole), este filtrat, umezit si </a:t>
            </a:r>
            <a:r>
              <a:rPr lang="ro-RO" dirty="0" err="1"/>
              <a:t>incalzit</a:t>
            </a:r>
            <a:r>
              <a:rPr lang="ro-RO" dirty="0"/>
              <a:t> la temperatura corpului. In final, el ajunge in cele mai mici </a:t>
            </a:r>
            <a:r>
              <a:rPr lang="ro-RO" dirty="0" err="1"/>
              <a:t>camarute</a:t>
            </a:r>
            <a:r>
              <a:rPr lang="ro-RO" dirty="0"/>
              <a:t> ale </a:t>
            </a:r>
            <a:r>
              <a:rPr lang="ro-RO" dirty="0" err="1"/>
              <a:t>plamanilor</a:t>
            </a:r>
            <a:r>
              <a:rPr lang="ro-RO" dirty="0"/>
              <a:t>, numite alveole, care sunt tapetate cu o </a:t>
            </a:r>
            <a:r>
              <a:rPr lang="ro-RO" dirty="0" err="1"/>
              <a:t>retea</a:t>
            </a:r>
            <a:r>
              <a:rPr lang="ro-RO" dirty="0"/>
              <a:t> de vase de </a:t>
            </a:r>
            <a:r>
              <a:rPr lang="ro-RO" dirty="0" err="1"/>
              <a:t>sange</a:t>
            </a:r>
            <a:r>
              <a:rPr lang="ro-RO" dirty="0"/>
              <a:t> foarte mici, numite capilare. La nivelul acestor capilare se </a:t>
            </a:r>
            <a:r>
              <a:rPr lang="ro-RO" dirty="0" err="1"/>
              <a:t>realizeaza</a:t>
            </a:r>
            <a:r>
              <a:rPr lang="ro-RO" dirty="0"/>
              <a:t> schimbul de gaze - oxigen si </a:t>
            </a:r>
            <a:r>
              <a:rPr lang="ro-RO" dirty="0" smtClean="0"/>
              <a:t>dioxid </a:t>
            </a:r>
            <a:r>
              <a:rPr lang="ro-RO" dirty="0"/>
              <a:t>de carbon. Acest schimb se </a:t>
            </a:r>
            <a:r>
              <a:rPr lang="ro-RO" dirty="0" err="1"/>
              <a:t>realizeaza</a:t>
            </a:r>
            <a:r>
              <a:rPr lang="ro-RO" dirty="0"/>
              <a:t> rapid; in aprox. un minut, tot </a:t>
            </a:r>
            <a:r>
              <a:rPr lang="ro-RO" dirty="0" err="1"/>
              <a:t>sangele</a:t>
            </a:r>
            <a:r>
              <a:rPr lang="ro-RO" dirty="0"/>
              <a:t> trece prin </a:t>
            </a:r>
            <a:r>
              <a:rPr lang="ro-RO" dirty="0" err="1"/>
              <a:t>plamani</a:t>
            </a:r>
            <a:r>
              <a:rPr lang="ro-RO" dirty="0"/>
              <a:t>. Aerul </a:t>
            </a:r>
            <a:r>
              <a:rPr lang="ro-RO" dirty="0" err="1"/>
              <a:t>contine</a:t>
            </a:r>
            <a:r>
              <a:rPr lang="ro-RO" dirty="0"/>
              <a:t> si praf. </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ro-RO" dirty="0"/>
              <a:t>Nasul poate filtra acest praf, de aceea este bine sa respiram pe nas si sa-l ferim de </a:t>
            </a:r>
            <a:r>
              <a:rPr lang="ro-RO" dirty="0" err="1"/>
              <a:t>infectii</a:t>
            </a:r>
            <a:r>
              <a:rPr lang="ro-RO" dirty="0"/>
              <a:t>. Este foarte importanta calitatea aerului pe care-l respiram. Cel mai bun aer se afla in apropierea zonelor verzi, a </a:t>
            </a:r>
            <a:r>
              <a:rPr lang="ro-RO" dirty="0" err="1"/>
              <a:t>padurilor</a:t>
            </a:r>
            <a:r>
              <a:rPr lang="ro-RO" dirty="0"/>
              <a:t>, </a:t>
            </a:r>
            <a:r>
              <a:rPr lang="ro-RO" dirty="0" err="1"/>
              <a:t>langa</a:t>
            </a:r>
            <a:r>
              <a:rPr lang="ro-RO" dirty="0"/>
              <a:t> mari si oceane. Acest aer </a:t>
            </a:r>
            <a:r>
              <a:rPr lang="ro-RO" dirty="0" err="1"/>
              <a:t>contine</a:t>
            </a:r>
            <a:r>
              <a:rPr lang="ro-RO" dirty="0"/>
              <a:t> din abundenta oxigen si ioni negativi. Oxigenul se poate </a:t>
            </a:r>
            <a:r>
              <a:rPr lang="ro-RO" dirty="0" err="1"/>
              <a:t>obtine</a:t>
            </a:r>
            <a:r>
              <a:rPr lang="ro-RO" dirty="0"/>
              <a:t> numai prin </a:t>
            </a:r>
            <a:r>
              <a:rPr lang="ro-RO" dirty="0" err="1"/>
              <a:t>respiratie</a:t>
            </a:r>
            <a:r>
              <a:rPr lang="ro-RO" dirty="0"/>
              <a:t>. Este bine sa ne ajutam </a:t>
            </a:r>
            <a:r>
              <a:rPr lang="ro-RO" dirty="0" err="1"/>
              <a:t>respiratia</a:t>
            </a:r>
            <a:r>
              <a:rPr lang="ro-RO" dirty="0"/>
              <a:t> intr-o postura (</a:t>
            </a:r>
            <a:r>
              <a:rPr lang="ro-RO" dirty="0" err="1"/>
              <a:t>pozitia</a:t>
            </a:r>
            <a:r>
              <a:rPr lang="ro-RO" dirty="0"/>
              <a:t> corpului) corecta: umerii pe spate, pieptul in fata, spatele drept; prin </a:t>
            </a:r>
            <a:r>
              <a:rPr lang="ro-RO" dirty="0" err="1"/>
              <a:t>imbracaminte</a:t>
            </a:r>
            <a:r>
              <a:rPr lang="ro-RO" dirty="0"/>
              <a:t> lejera, prin </a:t>
            </a:r>
            <a:r>
              <a:rPr lang="ro-RO" dirty="0" err="1"/>
              <a:t>respiratie</a:t>
            </a:r>
            <a:r>
              <a:rPr lang="ro-RO" dirty="0"/>
              <a:t> diafragmatica (sa punem la lucru diafragma, </a:t>
            </a:r>
            <a:r>
              <a:rPr lang="ro-RO" dirty="0" err="1"/>
              <a:t>muschiul</a:t>
            </a:r>
            <a:r>
              <a:rPr lang="ro-RO" dirty="0"/>
              <a:t> abdominal in </a:t>
            </a:r>
            <a:r>
              <a:rPr lang="ro-RO" dirty="0" err="1"/>
              <a:t>respiratie</a:t>
            </a:r>
            <a:r>
              <a:rPr lang="ro-RO" dirty="0"/>
              <a:t>) si cat mai multa </a:t>
            </a:r>
            <a:r>
              <a:rPr lang="ro-RO" dirty="0" err="1"/>
              <a:t>miscare</a:t>
            </a:r>
            <a:r>
              <a:rPr lang="ro-RO" dirty="0"/>
              <a:t> fizica. </a:t>
            </a:r>
            <a:r>
              <a:rPr lang="ro-RO" dirty="0" err="1"/>
              <a:t>Dusmanul</a:t>
            </a:r>
            <a:r>
              <a:rPr lang="ro-RO" dirty="0"/>
              <a:t> modern cel mai aprig al aerului din </a:t>
            </a:r>
            <a:r>
              <a:rPr lang="ro-RO" dirty="0" err="1"/>
              <a:t>incaperi</a:t>
            </a:r>
            <a:r>
              <a:rPr lang="ro-RO" dirty="0"/>
              <a:t> este fumul de tutun. Este periculos </a:t>
            </a:r>
            <a:r>
              <a:rPr lang="ro-RO" dirty="0" err="1"/>
              <a:t>atat</a:t>
            </a:r>
            <a:r>
              <a:rPr lang="ro-RO" dirty="0"/>
              <a:t> fumatul activ, cat si contaminarea celor </a:t>
            </a:r>
            <a:r>
              <a:rPr lang="ro-RO" dirty="0" err="1"/>
              <a:t>nefumatori</a:t>
            </a:r>
            <a:r>
              <a:rPr lang="ro-RO" dirty="0"/>
              <a:t> din jurul nostru. </a:t>
            </a:r>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2877784-lg.jpg"/>
          <p:cNvPicPr>
            <a:picLocks noGrp="1" noChangeAspect="1"/>
          </p:cNvPicPr>
          <p:nvPr>
            <p:ph idx="1"/>
          </p:nvPr>
        </p:nvPicPr>
        <p:blipFill>
          <a:blip r:embed="rId3" cstate="print"/>
          <a:stretch>
            <a:fillRect/>
          </a:stretch>
        </p:blipFill>
        <p:spPr>
          <a:xfrm>
            <a:off x="533400" y="228600"/>
            <a:ext cx="8153400" cy="6437501"/>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err="1"/>
              <a:t>Avand</a:t>
            </a:r>
            <a:r>
              <a:rPr lang="en-US" dirty="0"/>
              <a:t> in </a:t>
            </a:r>
            <a:r>
              <a:rPr lang="en-US" dirty="0" err="1"/>
              <a:t>vedere</a:t>
            </a:r>
            <a:r>
              <a:rPr lang="en-US" dirty="0"/>
              <a:t> </a:t>
            </a:r>
            <a:r>
              <a:rPr lang="en-US" dirty="0" err="1"/>
              <a:t>importanta</a:t>
            </a:r>
            <a:r>
              <a:rPr lang="en-US" dirty="0"/>
              <a:t> </a:t>
            </a:r>
            <a:r>
              <a:rPr lang="en-US" dirty="0" err="1"/>
              <a:t>atmosferei</a:t>
            </a:r>
            <a:r>
              <a:rPr lang="en-US" dirty="0"/>
              <a:t> </a:t>
            </a:r>
            <a:r>
              <a:rPr lang="en-US" dirty="0" err="1"/>
              <a:t>pentru</a:t>
            </a:r>
            <a:r>
              <a:rPr lang="en-US" dirty="0"/>
              <a:t> </a:t>
            </a:r>
            <a:r>
              <a:rPr lang="en-US" dirty="0" err="1"/>
              <a:t>intreaga</a:t>
            </a:r>
            <a:r>
              <a:rPr lang="en-US" dirty="0"/>
              <a:t> </a:t>
            </a:r>
            <a:r>
              <a:rPr lang="en-US" dirty="0" err="1"/>
              <a:t>viata</a:t>
            </a:r>
            <a:r>
              <a:rPr lang="en-US" dirty="0"/>
              <a:t> de </a:t>
            </a:r>
            <a:r>
              <a:rPr lang="en-US" dirty="0" err="1"/>
              <a:t>pe</a:t>
            </a:r>
            <a:r>
              <a:rPr lang="en-US" dirty="0"/>
              <a:t> </a:t>
            </a:r>
            <a:r>
              <a:rPr lang="en-US" dirty="0" err="1"/>
              <a:t>Pamant</a:t>
            </a:r>
            <a:r>
              <a:rPr lang="en-US" dirty="0"/>
              <a:t>, in </a:t>
            </a:r>
            <a:r>
              <a:rPr lang="en-US" dirty="0" err="1"/>
              <a:t>ultimii</a:t>
            </a:r>
            <a:r>
              <a:rPr lang="en-US" dirty="0"/>
              <a:t> </a:t>
            </a:r>
            <a:r>
              <a:rPr lang="en-US" dirty="0" err="1"/>
              <a:t>ani</a:t>
            </a:r>
            <a:r>
              <a:rPr lang="en-US" dirty="0"/>
              <a:t> </a:t>
            </a:r>
            <a:r>
              <a:rPr lang="en-US" dirty="0" err="1"/>
              <a:t>oamenii</a:t>
            </a:r>
            <a:r>
              <a:rPr lang="en-US" dirty="0"/>
              <a:t> de </a:t>
            </a:r>
            <a:r>
              <a:rPr lang="en-US" dirty="0" err="1"/>
              <a:t>stiinta</a:t>
            </a:r>
            <a:r>
              <a:rPr lang="en-US" dirty="0"/>
              <a:t>, </a:t>
            </a:r>
            <a:r>
              <a:rPr lang="en-US" dirty="0" err="1"/>
              <a:t>organismele</a:t>
            </a:r>
            <a:r>
              <a:rPr lang="en-US" dirty="0"/>
              <a:t> </a:t>
            </a:r>
            <a:r>
              <a:rPr lang="en-US" dirty="0" err="1"/>
              <a:t>internationale</a:t>
            </a:r>
            <a:r>
              <a:rPr lang="en-US" dirty="0"/>
              <a:t>, </a:t>
            </a:r>
            <a:r>
              <a:rPr lang="en-US" dirty="0" err="1"/>
              <a:t>guvernele</a:t>
            </a:r>
            <a:r>
              <a:rPr lang="en-US" dirty="0"/>
              <a:t>, au </a:t>
            </a:r>
            <a:r>
              <a:rPr lang="en-US" dirty="0" err="1"/>
              <a:t>tras</a:t>
            </a:r>
            <a:r>
              <a:rPr lang="en-US" dirty="0"/>
              <a:t> un </a:t>
            </a:r>
            <a:r>
              <a:rPr lang="en-US" dirty="0" err="1"/>
              <a:t>semnal</a:t>
            </a:r>
            <a:r>
              <a:rPr lang="en-US" dirty="0"/>
              <a:t> de </a:t>
            </a:r>
            <a:r>
              <a:rPr lang="en-US" dirty="0" err="1"/>
              <a:t>alarma</a:t>
            </a:r>
            <a:r>
              <a:rPr lang="en-US" dirty="0"/>
              <a:t> </a:t>
            </a:r>
            <a:r>
              <a:rPr lang="en-US" dirty="0" err="1"/>
              <a:t>asupra</a:t>
            </a:r>
            <a:r>
              <a:rPr lang="en-US" dirty="0"/>
              <a:t> </a:t>
            </a:r>
            <a:r>
              <a:rPr lang="en-US" dirty="0" err="1"/>
              <a:t>unui</a:t>
            </a:r>
            <a:r>
              <a:rPr lang="en-US" dirty="0"/>
              <a:t> </a:t>
            </a:r>
            <a:r>
              <a:rPr lang="en-US" dirty="0" err="1"/>
              <a:t>fenomen</a:t>
            </a:r>
            <a:r>
              <a:rPr lang="en-US" dirty="0"/>
              <a:t> care pun in </a:t>
            </a:r>
            <a:r>
              <a:rPr lang="en-US" dirty="0" err="1"/>
              <a:t>pericol</a:t>
            </a:r>
            <a:r>
              <a:rPr lang="en-US" dirty="0"/>
              <a:t> </a:t>
            </a:r>
            <a:r>
              <a:rPr lang="en-US" dirty="0" err="1"/>
              <a:t>intreaga</a:t>
            </a:r>
            <a:r>
              <a:rPr lang="en-US" dirty="0"/>
              <a:t> </a:t>
            </a:r>
            <a:r>
              <a:rPr lang="en-US" dirty="0" err="1"/>
              <a:t>existenta</a:t>
            </a:r>
            <a:r>
              <a:rPr lang="en-US" dirty="0"/>
              <a:t>: </a:t>
            </a:r>
            <a:r>
              <a:rPr lang="en-US" i="1" dirty="0" err="1"/>
              <a:t>poluarea</a:t>
            </a:r>
            <a:r>
              <a:rPr lang="en-US" i="1" dirty="0"/>
              <a:t> </a:t>
            </a:r>
            <a:r>
              <a:rPr lang="en-US" i="1" dirty="0" err="1"/>
              <a:t>aerului</a:t>
            </a:r>
            <a:r>
              <a:rPr lang="en-US" dirty="0"/>
              <a:t>. </a:t>
            </a:r>
            <a:r>
              <a:rPr lang="en-US" dirty="0" err="1"/>
              <a:t>Poluarea</a:t>
            </a:r>
            <a:r>
              <a:rPr lang="en-US" dirty="0"/>
              <a:t> in general </a:t>
            </a:r>
            <a:r>
              <a:rPr lang="en-US" dirty="0" err="1"/>
              <a:t>si</a:t>
            </a:r>
            <a:r>
              <a:rPr lang="en-US" dirty="0"/>
              <a:t> </a:t>
            </a:r>
            <a:r>
              <a:rPr lang="en-US" dirty="0" err="1"/>
              <a:t>cea</a:t>
            </a:r>
            <a:r>
              <a:rPr lang="en-US" dirty="0"/>
              <a:t> a </a:t>
            </a:r>
            <a:r>
              <a:rPr lang="en-US" dirty="0" err="1"/>
              <a:t>aerului</a:t>
            </a:r>
            <a:r>
              <a:rPr lang="en-US" dirty="0"/>
              <a:t> </a:t>
            </a:r>
            <a:r>
              <a:rPr lang="en-US" dirty="0" err="1"/>
              <a:t>atmosferic</a:t>
            </a:r>
            <a:r>
              <a:rPr lang="en-US" dirty="0"/>
              <a:t> in special a </a:t>
            </a:r>
            <a:r>
              <a:rPr lang="en-US" dirty="0" err="1"/>
              <a:t>devenit</a:t>
            </a:r>
            <a:r>
              <a:rPr lang="en-US" dirty="0"/>
              <a:t> </a:t>
            </a:r>
            <a:r>
              <a:rPr lang="en-US" dirty="0" err="1"/>
              <a:t>prin</a:t>
            </a:r>
            <a:r>
              <a:rPr lang="en-US" dirty="0"/>
              <a:t> </a:t>
            </a:r>
            <a:r>
              <a:rPr lang="en-US" dirty="0" err="1"/>
              <a:t>consectintele</a:t>
            </a:r>
            <a:r>
              <a:rPr lang="en-US" dirty="0"/>
              <a:t> </a:t>
            </a:r>
            <a:r>
              <a:rPr lang="en-US" dirty="0" err="1" smtClean="0"/>
              <a:t>asupra</a:t>
            </a:r>
            <a:r>
              <a:rPr lang="ro-RO" dirty="0" smtClean="0"/>
              <a:t> </a:t>
            </a:r>
            <a:r>
              <a:rPr lang="en-US" dirty="0" err="1" smtClean="0"/>
              <a:t>mediului</a:t>
            </a:r>
            <a:r>
              <a:rPr lang="en-US" dirty="0" smtClean="0"/>
              <a:t> </a:t>
            </a:r>
            <a:r>
              <a:rPr lang="en-US" dirty="0" err="1"/>
              <a:t>una</a:t>
            </a:r>
            <a:r>
              <a:rPr lang="en-US" dirty="0"/>
              <a:t> din </a:t>
            </a:r>
            <a:r>
              <a:rPr lang="en-US" dirty="0" err="1"/>
              <a:t>problemele</a:t>
            </a:r>
            <a:r>
              <a:rPr lang="en-US" dirty="0"/>
              <a:t> </a:t>
            </a:r>
            <a:r>
              <a:rPr lang="en-US" dirty="0" err="1"/>
              <a:t>fundamentale</a:t>
            </a:r>
            <a:r>
              <a:rPr lang="en-US" dirty="0"/>
              <a:t> ale </a:t>
            </a:r>
            <a:r>
              <a:rPr lang="en-US" dirty="0" err="1"/>
              <a:t>omenirii</a:t>
            </a:r>
            <a:r>
              <a:rPr lang="en-US" dirty="0"/>
              <a:t>, care </a:t>
            </a:r>
            <a:r>
              <a:rPr lang="en-US" dirty="0" err="1"/>
              <a:t>asteapta</a:t>
            </a:r>
            <a:r>
              <a:rPr lang="en-US" dirty="0"/>
              <a:t> </a:t>
            </a:r>
            <a:r>
              <a:rPr lang="en-US" dirty="0" err="1"/>
              <a:t>solutii</a:t>
            </a:r>
            <a:r>
              <a:rPr lang="en-US" dirty="0"/>
              <a:t> </a:t>
            </a:r>
            <a:r>
              <a:rPr lang="en-US" dirty="0" err="1"/>
              <a:t>rapide</a:t>
            </a:r>
            <a:r>
              <a:rPr lang="en-US" dirty="0"/>
              <a:t> din </a:t>
            </a:r>
            <a:r>
              <a:rPr lang="en-US" dirty="0" err="1"/>
              <a:t>partea</a:t>
            </a:r>
            <a:r>
              <a:rPr lang="en-US" dirty="0"/>
              <a:t> </a:t>
            </a:r>
            <a:r>
              <a:rPr lang="en-US" dirty="0" err="1"/>
              <a:t>oamenilor</a:t>
            </a:r>
            <a:r>
              <a:rPr lang="en-US" dirty="0"/>
              <a:t> de </a:t>
            </a:r>
            <a:r>
              <a:rPr lang="en-US" dirty="0" err="1"/>
              <a:t>stiinta</a:t>
            </a:r>
            <a:r>
              <a:rPr lang="en-US" dirty="0"/>
              <a:t> </a:t>
            </a:r>
            <a:r>
              <a:rPr lang="en-US" dirty="0" err="1"/>
              <a:t>si</a:t>
            </a:r>
            <a:r>
              <a:rPr lang="en-US" dirty="0"/>
              <a:t> </a:t>
            </a:r>
            <a:r>
              <a:rPr lang="en-US" dirty="0" err="1"/>
              <a:t>actiunii</a:t>
            </a:r>
            <a:r>
              <a:rPr lang="en-US" dirty="0"/>
              <a:t> de </a:t>
            </a:r>
            <a:r>
              <a:rPr lang="en-US" dirty="0" err="1"/>
              <a:t>decizie</a:t>
            </a:r>
            <a:r>
              <a:rPr lang="en-US" dirty="0"/>
              <a:t> din </a:t>
            </a:r>
            <a:r>
              <a:rPr lang="en-US" dirty="0" err="1"/>
              <a:t>partea</a:t>
            </a:r>
            <a:r>
              <a:rPr lang="en-US" dirty="0"/>
              <a:t> </a:t>
            </a:r>
            <a:r>
              <a:rPr lang="en-US" dirty="0" err="1"/>
              <a:t>oamenilor</a:t>
            </a:r>
            <a:r>
              <a:rPr lang="en-US" dirty="0"/>
              <a:t> </a:t>
            </a:r>
            <a:r>
              <a:rPr lang="en-US" dirty="0" err="1"/>
              <a:t>politici</a:t>
            </a:r>
            <a:r>
              <a:rPr lang="en-US" dirty="0"/>
              <a:t>. </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er_poluare.jpg"/>
          <p:cNvPicPr>
            <a:picLocks noGrp="1" noChangeAspect="1"/>
          </p:cNvPicPr>
          <p:nvPr>
            <p:ph idx="1"/>
          </p:nvPr>
        </p:nvPicPr>
        <p:blipFill>
          <a:blip r:embed="rId3" cstate="print"/>
          <a:stretch>
            <a:fillRect/>
          </a:stretch>
        </p:blipFill>
        <p:spPr>
          <a:xfrm>
            <a:off x="304800" y="0"/>
            <a:ext cx="8458200" cy="655249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err="1"/>
              <a:t>Exista</a:t>
            </a:r>
            <a:r>
              <a:rPr lang="en-US" dirty="0"/>
              <a:t> </a:t>
            </a:r>
            <a:r>
              <a:rPr lang="en-US" dirty="0" err="1"/>
              <a:t>numeroase</a:t>
            </a:r>
            <a:r>
              <a:rPr lang="en-US" dirty="0"/>
              <a:t> </a:t>
            </a:r>
            <a:r>
              <a:rPr lang="en-US" dirty="0" err="1"/>
              <a:t>dovezi</a:t>
            </a:r>
            <a:r>
              <a:rPr lang="en-US" dirty="0"/>
              <a:t> ca </a:t>
            </a:r>
            <a:r>
              <a:rPr lang="en-US" dirty="0" err="1"/>
              <a:t>poluarea</a:t>
            </a:r>
            <a:r>
              <a:rPr lang="en-US" dirty="0"/>
              <a:t> </a:t>
            </a:r>
            <a:r>
              <a:rPr lang="en-US" dirty="0" err="1"/>
              <a:t>aerului</a:t>
            </a:r>
            <a:r>
              <a:rPr lang="en-US" dirty="0"/>
              <a:t> </a:t>
            </a:r>
            <a:r>
              <a:rPr lang="en-US" dirty="0" err="1"/>
              <a:t>afecteaza</a:t>
            </a:r>
            <a:r>
              <a:rPr lang="en-US" dirty="0"/>
              <a:t> </a:t>
            </a:r>
            <a:r>
              <a:rPr lang="en-US" dirty="0" err="1"/>
              <a:t>sanatatea</a:t>
            </a:r>
            <a:r>
              <a:rPr lang="en-US" dirty="0"/>
              <a:t> </a:t>
            </a:r>
            <a:r>
              <a:rPr lang="en-US" dirty="0" err="1"/>
              <a:t>oamenilor</a:t>
            </a:r>
            <a:r>
              <a:rPr lang="en-US" dirty="0"/>
              <a:t> </a:t>
            </a:r>
            <a:r>
              <a:rPr lang="en-US" dirty="0" err="1"/>
              <a:t>si</a:t>
            </a:r>
            <a:r>
              <a:rPr lang="en-US" dirty="0"/>
              <a:t> a </a:t>
            </a:r>
            <a:r>
              <a:rPr lang="en-US" dirty="0" err="1"/>
              <a:t>animalelor</a:t>
            </a:r>
            <a:r>
              <a:rPr lang="en-US" dirty="0"/>
              <a:t> </a:t>
            </a:r>
            <a:r>
              <a:rPr lang="en-US" dirty="0" err="1"/>
              <a:t>si</a:t>
            </a:r>
            <a:r>
              <a:rPr lang="en-US" dirty="0"/>
              <a:t> </a:t>
            </a:r>
            <a:r>
              <a:rPr lang="en-US" dirty="0" err="1"/>
              <a:t>distruge</a:t>
            </a:r>
            <a:r>
              <a:rPr lang="en-US" dirty="0"/>
              <a:t> </a:t>
            </a:r>
            <a:r>
              <a:rPr lang="en-US" dirty="0" err="1"/>
              <a:t>vegetatia</a:t>
            </a:r>
            <a:r>
              <a:rPr lang="en-US" dirty="0"/>
              <a:t>, </a:t>
            </a:r>
            <a:r>
              <a:rPr lang="en-US" dirty="0" err="1"/>
              <a:t>solul</a:t>
            </a:r>
            <a:r>
              <a:rPr lang="en-US" dirty="0"/>
              <a:t>, </a:t>
            </a:r>
            <a:r>
              <a:rPr lang="en-US" dirty="0" err="1"/>
              <a:t>si</a:t>
            </a:r>
            <a:r>
              <a:rPr lang="en-US" dirty="0"/>
              <a:t> </a:t>
            </a:r>
            <a:r>
              <a:rPr lang="en-US" dirty="0" err="1"/>
              <a:t>deterioreaza</a:t>
            </a:r>
            <a:r>
              <a:rPr lang="en-US" dirty="0"/>
              <a:t> </a:t>
            </a:r>
            <a:r>
              <a:rPr lang="en-US" dirty="0" err="1"/>
              <a:t>materialele</a:t>
            </a:r>
            <a:r>
              <a:rPr lang="en-US" dirty="0"/>
              <a:t>, </a:t>
            </a:r>
            <a:r>
              <a:rPr lang="en-US" dirty="0" err="1"/>
              <a:t>afecteaza</a:t>
            </a:r>
            <a:r>
              <a:rPr lang="en-US" dirty="0"/>
              <a:t> </a:t>
            </a:r>
            <a:r>
              <a:rPr lang="en-US" dirty="0" err="1"/>
              <a:t>climatul</a:t>
            </a:r>
            <a:r>
              <a:rPr lang="en-US" dirty="0"/>
              <a:t>, reduce </a:t>
            </a:r>
            <a:r>
              <a:rPr lang="en-US" dirty="0" err="1"/>
              <a:t>vizibilitatea</a:t>
            </a:r>
            <a:r>
              <a:rPr lang="en-US" dirty="0"/>
              <a:t> </a:t>
            </a:r>
            <a:r>
              <a:rPr lang="en-US" dirty="0" err="1"/>
              <a:t>si</a:t>
            </a:r>
            <a:r>
              <a:rPr lang="en-US" dirty="0"/>
              <a:t> </a:t>
            </a:r>
            <a:r>
              <a:rPr lang="en-US" dirty="0" err="1"/>
              <a:t>radiatia</a:t>
            </a:r>
            <a:r>
              <a:rPr lang="en-US" dirty="0"/>
              <a:t> </a:t>
            </a:r>
            <a:r>
              <a:rPr lang="en-US" dirty="0" err="1"/>
              <a:t>solara</a:t>
            </a:r>
            <a:r>
              <a:rPr lang="en-US" dirty="0"/>
              <a:t>. A </a:t>
            </a:r>
            <a:r>
              <a:rPr lang="en-US" dirty="0" err="1"/>
              <a:t>doua</a:t>
            </a:r>
            <a:r>
              <a:rPr lang="en-US" dirty="0"/>
              <a:t> </a:t>
            </a:r>
            <a:r>
              <a:rPr lang="en-US" dirty="0" err="1"/>
              <a:t>jumatate</a:t>
            </a:r>
            <a:r>
              <a:rPr lang="en-US" dirty="0"/>
              <a:t> a </a:t>
            </a:r>
            <a:r>
              <a:rPr lang="en-US" dirty="0" err="1"/>
              <a:t>secolului</a:t>
            </a:r>
            <a:r>
              <a:rPr lang="en-US" dirty="0"/>
              <a:t> XX </a:t>
            </a:r>
            <a:r>
              <a:rPr lang="en-US" dirty="0" err="1"/>
              <a:t>este</a:t>
            </a:r>
            <a:r>
              <a:rPr lang="en-US" dirty="0"/>
              <a:t> </a:t>
            </a:r>
            <a:r>
              <a:rPr lang="en-US" dirty="0" err="1"/>
              <a:t>considerata</a:t>
            </a:r>
            <a:r>
              <a:rPr lang="en-US" dirty="0"/>
              <a:t> ca o </a:t>
            </a:r>
            <a:r>
              <a:rPr lang="en-US" dirty="0" err="1"/>
              <a:t>perioada</a:t>
            </a:r>
            <a:r>
              <a:rPr lang="en-US" dirty="0"/>
              <a:t> de </a:t>
            </a:r>
            <a:r>
              <a:rPr lang="en-US" dirty="0" err="1"/>
              <a:t>dezvoltare</a:t>
            </a:r>
            <a:r>
              <a:rPr lang="en-US" dirty="0"/>
              <a:t> </a:t>
            </a:r>
            <a:r>
              <a:rPr lang="en-US" dirty="0" err="1"/>
              <a:t>fara</a:t>
            </a:r>
            <a:r>
              <a:rPr lang="en-US" dirty="0"/>
              <a:t> precedent a </a:t>
            </a:r>
            <a:r>
              <a:rPr lang="en-US" dirty="0" err="1"/>
              <a:t>urbanismului</a:t>
            </a:r>
            <a:r>
              <a:rPr lang="en-US" dirty="0"/>
              <a:t>, </a:t>
            </a:r>
            <a:r>
              <a:rPr lang="en-US" dirty="0" err="1"/>
              <a:t>industriei</a:t>
            </a:r>
            <a:r>
              <a:rPr lang="en-US" dirty="0"/>
              <a:t> </a:t>
            </a:r>
            <a:r>
              <a:rPr lang="en-US" dirty="0" err="1"/>
              <a:t>si</a:t>
            </a:r>
            <a:r>
              <a:rPr lang="en-US" dirty="0"/>
              <a:t> </a:t>
            </a:r>
            <a:r>
              <a:rPr lang="en-US" dirty="0" err="1"/>
              <a:t>agriculturii</a:t>
            </a:r>
            <a:r>
              <a:rPr lang="en-US" dirty="0"/>
              <a:t>. </a:t>
            </a:r>
            <a:r>
              <a:rPr lang="en-US" dirty="0" err="1"/>
              <a:t>Pentru</a:t>
            </a:r>
            <a:r>
              <a:rPr lang="en-US" dirty="0"/>
              <a:t> </a:t>
            </a:r>
            <a:r>
              <a:rPr lang="en-US" dirty="0" err="1"/>
              <a:t>aceasta</a:t>
            </a:r>
            <a:r>
              <a:rPr lang="en-US" dirty="0"/>
              <a:t> </a:t>
            </a:r>
            <a:r>
              <a:rPr lang="en-US" dirty="0" err="1"/>
              <a:t>dezvoltare</a:t>
            </a:r>
            <a:r>
              <a:rPr lang="en-US" dirty="0"/>
              <a:t> se </a:t>
            </a:r>
            <a:r>
              <a:rPr lang="en-US" dirty="0" err="1"/>
              <a:t>plateste</a:t>
            </a:r>
            <a:r>
              <a:rPr lang="en-US" dirty="0"/>
              <a:t> </a:t>
            </a:r>
            <a:r>
              <a:rPr lang="en-US" dirty="0" err="1"/>
              <a:t>insa</a:t>
            </a:r>
            <a:r>
              <a:rPr lang="en-US" dirty="0"/>
              <a:t> un </a:t>
            </a:r>
            <a:r>
              <a:rPr lang="en-US" dirty="0" err="1"/>
              <a:t>pret</a:t>
            </a:r>
            <a:r>
              <a:rPr lang="en-US" dirty="0"/>
              <a:t> </a:t>
            </a:r>
            <a:r>
              <a:rPr lang="en-US" dirty="0" err="1"/>
              <a:t>foarte</a:t>
            </a:r>
            <a:r>
              <a:rPr lang="en-US" dirty="0"/>
              <a:t> mare, sub forma </a:t>
            </a:r>
            <a:r>
              <a:rPr lang="en-US" dirty="0" err="1"/>
              <a:t>epuizarii</a:t>
            </a:r>
            <a:r>
              <a:rPr lang="en-US" dirty="0"/>
              <a:t> </a:t>
            </a:r>
            <a:r>
              <a:rPr lang="en-US" dirty="0" err="1"/>
              <a:t>resurselor</a:t>
            </a:r>
            <a:r>
              <a:rPr lang="en-US" dirty="0"/>
              <a:t> </a:t>
            </a:r>
            <a:r>
              <a:rPr lang="en-US" dirty="0" err="1"/>
              <a:t>naturale</a:t>
            </a:r>
            <a:r>
              <a:rPr lang="en-US" dirty="0"/>
              <a:t> </a:t>
            </a:r>
            <a:r>
              <a:rPr lang="en-US" dirty="0" err="1"/>
              <a:t>si</a:t>
            </a:r>
            <a:r>
              <a:rPr lang="en-US" dirty="0"/>
              <a:t> a </a:t>
            </a:r>
            <a:r>
              <a:rPr lang="en-US" dirty="0" err="1"/>
              <a:t>operatiei</a:t>
            </a:r>
            <a:r>
              <a:rPr lang="en-US" dirty="0"/>
              <a:t> </a:t>
            </a:r>
            <a:r>
              <a:rPr lang="en-US" dirty="0" err="1"/>
              <a:t>poluarii</a:t>
            </a:r>
            <a:r>
              <a:rPr lang="en-US" dirty="0"/>
              <a:t> </a:t>
            </a:r>
            <a:r>
              <a:rPr lang="en-US" dirty="0" err="1"/>
              <a:t>aerului</a:t>
            </a:r>
            <a:r>
              <a:rPr lang="en-US" dirty="0"/>
              <a:t>, </a:t>
            </a:r>
            <a:r>
              <a:rPr lang="en-US" dirty="0" err="1"/>
              <a:t>apei</a:t>
            </a:r>
            <a:r>
              <a:rPr lang="en-US" dirty="0"/>
              <a:t>, </a:t>
            </a:r>
            <a:r>
              <a:rPr lang="en-US" dirty="0" err="1"/>
              <a:t>solului</a:t>
            </a:r>
            <a:r>
              <a:rPr lang="en-US" dirty="0"/>
              <a:t>, </a:t>
            </a:r>
            <a:r>
              <a:rPr lang="en-US" dirty="0" err="1"/>
              <a:t>poluare</a:t>
            </a:r>
            <a:r>
              <a:rPr lang="en-US" dirty="0"/>
              <a:t> care </a:t>
            </a:r>
            <a:r>
              <a:rPr lang="en-US" dirty="0" err="1"/>
              <a:t>constituie</a:t>
            </a:r>
            <a:r>
              <a:rPr lang="en-US" dirty="0"/>
              <a:t> o </a:t>
            </a:r>
            <a:r>
              <a:rPr lang="en-US" dirty="0" err="1"/>
              <a:t>amenintare</a:t>
            </a:r>
            <a:r>
              <a:rPr lang="en-US" dirty="0"/>
              <a:t> </a:t>
            </a:r>
            <a:r>
              <a:rPr lang="en-US" dirty="0" err="1"/>
              <a:t>permanenta</a:t>
            </a:r>
            <a:r>
              <a:rPr lang="en-US" dirty="0"/>
              <a:t> </a:t>
            </a:r>
            <a:r>
              <a:rPr lang="en-US" dirty="0" err="1"/>
              <a:t>atat</a:t>
            </a:r>
            <a:r>
              <a:rPr lang="en-US" dirty="0"/>
              <a:t> la </a:t>
            </a:r>
            <a:r>
              <a:rPr lang="en-US" dirty="0" err="1"/>
              <a:t>sanatatea</a:t>
            </a:r>
            <a:r>
              <a:rPr lang="en-US" dirty="0"/>
              <a:t> </a:t>
            </a:r>
            <a:r>
              <a:rPr lang="en-US" dirty="0" err="1"/>
              <a:t>umana</a:t>
            </a:r>
            <a:r>
              <a:rPr lang="en-US" dirty="0"/>
              <a:t> cat </a:t>
            </a:r>
            <a:r>
              <a:rPr lang="en-US" dirty="0" err="1"/>
              <a:t>si</a:t>
            </a:r>
            <a:r>
              <a:rPr lang="en-US" dirty="0"/>
              <a:t> la </a:t>
            </a:r>
            <a:r>
              <a:rPr lang="en-US" dirty="0" err="1"/>
              <a:t>cea</a:t>
            </a:r>
            <a:r>
              <a:rPr lang="en-US" dirty="0"/>
              <a:t> a </a:t>
            </a:r>
            <a:r>
              <a:rPr lang="en-US" dirty="0" err="1"/>
              <a:t>mediului</a:t>
            </a:r>
            <a:r>
              <a:rPr lang="en-US" dirty="0"/>
              <a:t> </a:t>
            </a:r>
            <a:r>
              <a:rPr lang="en-US" dirty="0" err="1"/>
              <a:t>inconjurator</a:t>
            </a:r>
            <a:r>
              <a:rPr lang="en-US" dirty="0"/>
              <a:t>. </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64208"/>
          </a:xfrm>
        </p:spPr>
        <p:txBody>
          <a:bodyPr>
            <a:normAutofit fontScale="85000" lnSpcReduction="10000"/>
          </a:bodyPr>
          <a:lstStyle/>
          <a:p>
            <a:pPr algn="just"/>
            <a:r>
              <a:rPr lang="pt-BR" b="1" dirty="0" smtClean="0">
                <a:solidFill>
                  <a:srgbClr val="FF0066"/>
                </a:solidFill>
              </a:rPr>
              <a:t>Terra s-a format acum aproximativ 4,57 miliarde (4,57×109) de ani, iar singurul ei satelit natural Luna, numită și Selena după zeița lunii Selene, a început să o orbiteze puțin timp după aceea, cu circa 4,533 miliarde (4,533×109) de ani în urmă1. Pentru comparație, vârsta calculată a Universului este de circa 13,7 miliarde de ani. Suprafața Pământului este acoperită în proporție de 70,8% de apă, restul de 29,2% fiind solid și "uscat". Zona acoperită de apă este împărțită în oceane, iar uscatul se subîmparte în continente. De la formarea sa Pământul a trecut prin numeroase procese geologice și biologice majore, astfel încât toate urmele condițiilor sale inițiale au fost șterse. </a:t>
            </a:r>
            <a:endParaRPr lang="en-US" b="1" dirty="0" smtClean="0">
              <a:solidFill>
                <a:srgbClr val="FF0066"/>
              </a:solidFill>
            </a:endParaRP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a:t>Desi</a:t>
            </a:r>
            <a:r>
              <a:rPr lang="en-US" dirty="0"/>
              <a:t> </a:t>
            </a:r>
            <a:r>
              <a:rPr lang="en-US" dirty="0" err="1"/>
              <a:t>pe</a:t>
            </a:r>
            <a:r>
              <a:rPr lang="en-US" dirty="0"/>
              <a:t> plan international s-au </a:t>
            </a:r>
            <a:r>
              <a:rPr lang="en-US" dirty="0" err="1"/>
              <a:t>facut</a:t>
            </a:r>
            <a:r>
              <a:rPr lang="en-US" dirty="0"/>
              <a:t> </a:t>
            </a:r>
            <a:r>
              <a:rPr lang="en-US" dirty="0" err="1"/>
              <a:t>eforturi</a:t>
            </a:r>
            <a:r>
              <a:rPr lang="en-US" dirty="0"/>
              <a:t> </a:t>
            </a:r>
            <a:r>
              <a:rPr lang="en-US" dirty="0" err="1"/>
              <a:t>foarte</a:t>
            </a:r>
            <a:r>
              <a:rPr lang="en-US" dirty="0"/>
              <a:t> </a:t>
            </a:r>
            <a:r>
              <a:rPr lang="en-US" dirty="0" err="1"/>
              <a:t>mari</a:t>
            </a:r>
            <a:r>
              <a:rPr lang="en-US" dirty="0"/>
              <a:t> </a:t>
            </a:r>
            <a:r>
              <a:rPr lang="en-US" dirty="0" err="1"/>
              <a:t>pentru</a:t>
            </a:r>
            <a:r>
              <a:rPr lang="en-US" dirty="0"/>
              <a:t> </a:t>
            </a:r>
            <a:r>
              <a:rPr lang="en-US" dirty="0" err="1"/>
              <a:t>stoparea</a:t>
            </a:r>
            <a:r>
              <a:rPr lang="en-US" dirty="0"/>
              <a:t> </a:t>
            </a:r>
            <a:r>
              <a:rPr lang="en-US" dirty="0" err="1"/>
              <a:t>efectelor</a:t>
            </a:r>
            <a:r>
              <a:rPr lang="en-US" dirty="0"/>
              <a:t> </a:t>
            </a:r>
            <a:r>
              <a:rPr lang="en-US" dirty="0" err="1"/>
              <a:t>poluarii</a:t>
            </a:r>
            <a:r>
              <a:rPr lang="en-US" dirty="0"/>
              <a:t> </a:t>
            </a:r>
            <a:r>
              <a:rPr lang="en-US" dirty="0" err="1"/>
              <a:t>si</a:t>
            </a:r>
            <a:r>
              <a:rPr lang="en-US" dirty="0"/>
              <a:t> se </a:t>
            </a:r>
            <a:r>
              <a:rPr lang="en-US" dirty="0" err="1"/>
              <a:t>poate</a:t>
            </a:r>
            <a:r>
              <a:rPr lang="en-US" dirty="0"/>
              <a:t> </a:t>
            </a:r>
            <a:r>
              <a:rPr lang="en-US" dirty="0" err="1"/>
              <a:t>vorbi</a:t>
            </a:r>
            <a:r>
              <a:rPr lang="en-US" dirty="0"/>
              <a:t> de o </a:t>
            </a:r>
            <a:r>
              <a:rPr lang="en-US" dirty="0" err="1"/>
              <a:t>politica</a:t>
            </a:r>
            <a:r>
              <a:rPr lang="en-US" dirty="0"/>
              <a:t> de </a:t>
            </a:r>
            <a:r>
              <a:rPr lang="en-US" dirty="0" err="1" smtClean="0"/>
              <a:t>protectie</a:t>
            </a:r>
            <a:r>
              <a:rPr lang="en-US" dirty="0" smtClean="0"/>
              <a:t> </a:t>
            </a:r>
            <a:r>
              <a:rPr lang="en-US" dirty="0"/>
              <a:t>a </a:t>
            </a:r>
            <a:r>
              <a:rPr lang="en-US" dirty="0" err="1"/>
              <a:t>mediului</a:t>
            </a:r>
            <a:r>
              <a:rPr lang="en-US" dirty="0"/>
              <a:t> </a:t>
            </a:r>
            <a:r>
              <a:rPr lang="en-US" dirty="0" err="1"/>
              <a:t>inconjurator</a:t>
            </a:r>
            <a:r>
              <a:rPr lang="en-US" dirty="0"/>
              <a:t>, </a:t>
            </a:r>
            <a:r>
              <a:rPr lang="en-US" dirty="0" err="1"/>
              <a:t>acesta</a:t>
            </a:r>
            <a:r>
              <a:rPr lang="en-US" dirty="0"/>
              <a:t> continua </a:t>
            </a:r>
            <a:r>
              <a:rPr lang="en-US" dirty="0" err="1"/>
              <a:t>sa</a:t>
            </a:r>
            <a:r>
              <a:rPr lang="en-US" dirty="0"/>
              <a:t> se </a:t>
            </a:r>
            <a:r>
              <a:rPr lang="en-US" dirty="0" err="1"/>
              <a:t>deterioreze</a:t>
            </a:r>
            <a:r>
              <a:rPr lang="en-US" dirty="0"/>
              <a:t>. In plus, </a:t>
            </a:r>
            <a:r>
              <a:rPr lang="en-US" dirty="0" err="1"/>
              <a:t>problemele</a:t>
            </a:r>
            <a:r>
              <a:rPr lang="en-US" dirty="0"/>
              <a:t> de </a:t>
            </a:r>
            <a:r>
              <a:rPr lang="en-US" dirty="0" err="1"/>
              <a:t>mediu</a:t>
            </a:r>
            <a:r>
              <a:rPr lang="en-US" dirty="0"/>
              <a:t> au </a:t>
            </a:r>
            <a:r>
              <a:rPr lang="en-US" dirty="0" err="1"/>
              <a:t>devenit</a:t>
            </a:r>
            <a:r>
              <a:rPr lang="en-US" dirty="0"/>
              <a:t> </a:t>
            </a:r>
            <a:r>
              <a:rPr lang="en-US" dirty="0" err="1"/>
              <a:t>subiecte</a:t>
            </a:r>
            <a:r>
              <a:rPr lang="en-US" dirty="0"/>
              <a:t> acute la </a:t>
            </a:r>
            <a:r>
              <a:rPr lang="en-US" dirty="0" err="1"/>
              <a:t>scara</a:t>
            </a:r>
            <a:r>
              <a:rPr lang="en-US" dirty="0"/>
              <a:t> </a:t>
            </a:r>
            <a:r>
              <a:rPr lang="en-US" dirty="0" err="1"/>
              <a:t>planetara</a:t>
            </a:r>
            <a:r>
              <a:rPr lang="en-US" dirty="0"/>
              <a:t>: </a:t>
            </a:r>
            <a:r>
              <a:rPr lang="en-US" dirty="0" err="1"/>
              <a:t>incalzirea</a:t>
            </a:r>
            <a:r>
              <a:rPr lang="en-US" dirty="0"/>
              <a:t> </a:t>
            </a:r>
            <a:r>
              <a:rPr lang="en-US" dirty="0" err="1"/>
              <a:t>atmosferei</a:t>
            </a:r>
            <a:r>
              <a:rPr lang="en-US" dirty="0"/>
              <a:t> </a:t>
            </a:r>
            <a:r>
              <a:rPr lang="en-US" dirty="0" err="1"/>
              <a:t>terestre</a:t>
            </a:r>
            <a:r>
              <a:rPr lang="en-US" dirty="0"/>
              <a:t>, </a:t>
            </a:r>
            <a:r>
              <a:rPr lang="en-US" dirty="0" err="1"/>
              <a:t>diminuarea</a:t>
            </a:r>
            <a:r>
              <a:rPr lang="en-US" dirty="0"/>
              <a:t> </a:t>
            </a:r>
            <a:r>
              <a:rPr lang="en-US" dirty="0" err="1"/>
              <a:t>stratului</a:t>
            </a:r>
            <a:r>
              <a:rPr lang="en-US" dirty="0"/>
              <a:t> de </a:t>
            </a:r>
            <a:r>
              <a:rPr lang="en-US" dirty="0" err="1"/>
              <a:t>ozon</a:t>
            </a:r>
            <a:r>
              <a:rPr lang="en-US" dirty="0"/>
              <a:t>, </a:t>
            </a:r>
            <a:r>
              <a:rPr lang="en-US" dirty="0" err="1"/>
              <a:t>si</a:t>
            </a:r>
            <a:r>
              <a:rPr lang="en-US" dirty="0"/>
              <a:t> </a:t>
            </a:r>
            <a:r>
              <a:rPr lang="en-US" dirty="0" err="1"/>
              <a:t>distrugerea</a:t>
            </a:r>
            <a:r>
              <a:rPr lang="en-US" dirty="0"/>
              <a:t> </a:t>
            </a:r>
            <a:r>
              <a:rPr lang="en-US" dirty="0" err="1"/>
              <a:t>padurilor</a:t>
            </a:r>
            <a:r>
              <a:rPr lang="en-US" dirty="0"/>
              <a:t> </a:t>
            </a:r>
            <a:r>
              <a:rPr lang="en-US" dirty="0" err="1"/>
              <a:t>tropicale</a:t>
            </a:r>
            <a:r>
              <a:rPr lang="en-US" dirty="0"/>
              <a:t> </a:t>
            </a:r>
            <a:r>
              <a:rPr lang="en-US" dirty="0" err="1"/>
              <a:t>ingrijoreaza</a:t>
            </a:r>
            <a:r>
              <a:rPr lang="en-US" dirty="0"/>
              <a:t> </a:t>
            </a:r>
            <a:r>
              <a:rPr lang="en-US" dirty="0" err="1"/>
              <a:t>intreaga</a:t>
            </a:r>
            <a:r>
              <a:rPr lang="en-US" dirty="0"/>
              <a:t> </a:t>
            </a:r>
            <a:r>
              <a:rPr lang="en-US" dirty="0" err="1"/>
              <a:t>umanitate</a:t>
            </a:r>
            <a:r>
              <a:rPr lang="en-US" dirty="0"/>
              <a:t> </a:t>
            </a:r>
            <a:r>
              <a:rPr lang="en-US" dirty="0" err="1"/>
              <a:t>prin</a:t>
            </a:r>
            <a:r>
              <a:rPr lang="en-US" dirty="0"/>
              <a:t> </a:t>
            </a:r>
            <a:r>
              <a:rPr lang="en-US" dirty="0" err="1"/>
              <a:t>consecintele</a:t>
            </a:r>
            <a:r>
              <a:rPr lang="en-US" dirty="0"/>
              <a:t> </a:t>
            </a:r>
            <a:r>
              <a:rPr lang="en-US" dirty="0" err="1"/>
              <a:t>ecologice</a:t>
            </a:r>
            <a:r>
              <a:rPr lang="en-US" dirty="0"/>
              <a:t> legate de </a:t>
            </a:r>
            <a:r>
              <a:rPr lang="en-US" dirty="0" err="1"/>
              <a:t>inundatii</a:t>
            </a:r>
            <a:r>
              <a:rPr lang="en-US" dirty="0"/>
              <a:t> </a:t>
            </a:r>
            <a:r>
              <a:rPr lang="en-US" dirty="0" err="1"/>
              <a:t>catastrofale</a:t>
            </a:r>
            <a:r>
              <a:rPr lang="en-US" dirty="0"/>
              <a:t>, </a:t>
            </a:r>
            <a:r>
              <a:rPr lang="en-US" dirty="0" err="1"/>
              <a:t>desertificari</a:t>
            </a:r>
            <a:r>
              <a:rPr lang="en-US" dirty="0"/>
              <a:t>, </a:t>
            </a:r>
            <a:r>
              <a:rPr lang="en-US" dirty="0" err="1"/>
              <a:t>alunecari</a:t>
            </a:r>
            <a:r>
              <a:rPr lang="en-US" dirty="0"/>
              <a:t> de </a:t>
            </a:r>
            <a:r>
              <a:rPr lang="en-US" dirty="0" err="1"/>
              <a:t>teren</a:t>
            </a:r>
            <a:r>
              <a:rPr lang="en-US" dirty="0"/>
              <a:t> </a:t>
            </a:r>
            <a:r>
              <a:rPr lang="en-US" dirty="0" err="1"/>
              <a:t>si</a:t>
            </a:r>
            <a:r>
              <a:rPr lang="en-US" dirty="0"/>
              <a:t> </a:t>
            </a:r>
            <a:r>
              <a:rPr lang="en-US" dirty="0" err="1"/>
              <a:t>altele</a:t>
            </a:r>
            <a:r>
              <a:rPr lang="en-US" dirty="0"/>
              <a:t>. Au </a:t>
            </a:r>
            <a:r>
              <a:rPr lang="en-US" dirty="0" err="1"/>
              <a:t>fost</a:t>
            </a:r>
            <a:r>
              <a:rPr lang="en-US" dirty="0"/>
              <a:t> initiate </a:t>
            </a:r>
            <a:r>
              <a:rPr lang="en-US" dirty="0" err="1"/>
              <a:t>programe</a:t>
            </a:r>
            <a:r>
              <a:rPr lang="en-US" dirty="0"/>
              <a:t> </a:t>
            </a:r>
            <a:r>
              <a:rPr lang="en-US" dirty="0" err="1"/>
              <a:t>nationale</a:t>
            </a:r>
            <a:r>
              <a:rPr lang="en-US" dirty="0"/>
              <a:t> </a:t>
            </a:r>
            <a:r>
              <a:rPr lang="en-US" dirty="0" err="1"/>
              <a:t>si</a:t>
            </a:r>
            <a:r>
              <a:rPr lang="en-US" dirty="0"/>
              <a:t> </a:t>
            </a:r>
            <a:r>
              <a:rPr lang="en-US" dirty="0" err="1"/>
              <a:t>internationale</a:t>
            </a:r>
            <a:r>
              <a:rPr lang="en-US" dirty="0"/>
              <a:t> orientate </a:t>
            </a:r>
            <a:r>
              <a:rPr lang="en-US" dirty="0" err="1"/>
              <a:t>catre</a:t>
            </a:r>
            <a:r>
              <a:rPr lang="en-US" dirty="0"/>
              <a:t> </a:t>
            </a:r>
            <a:r>
              <a:rPr lang="en-US" dirty="0" err="1"/>
              <a:t>cercetarea</a:t>
            </a:r>
            <a:r>
              <a:rPr lang="en-US" dirty="0"/>
              <a:t> </a:t>
            </a:r>
            <a:r>
              <a:rPr lang="en-US" dirty="0" err="1"/>
              <a:t>cauzelor</a:t>
            </a:r>
            <a:r>
              <a:rPr lang="en-US" dirty="0"/>
              <a:t> </a:t>
            </a:r>
            <a:r>
              <a:rPr lang="en-US" dirty="0" err="1"/>
              <a:t>si</a:t>
            </a:r>
            <a:r>
              <a:rPr lang="en-US" dirty="0"/>
              <a:t> </a:t>
            </a:r>
            <a:r>
              <a:rPr lang="en-US" dirty="0" err="1"/>
              <a:t>efectelor</a:t>
            </a:r>
            <a:r>
              <a:rPr lang="en-US" dirty="0"/>
              <a:t> </a:t>
            </a:r>
            <a:r>
              <a:rPr lang="en-US" dirty="0" err="1"/>
              <a:t>poluarii</a:t>
            </a:r>
            <a:r>
              <a:rPr lang="en-US" dirty="0"/>
              <a:t> in </a:t>
            </a:r>
            <a:r>
              <a:rPr lang="en-US" dirty="0" err="1"/>
              <a:t>ideea</a:t>
            </a:r>
            <a:r>
              <a:rPr lang="en-US" dirty="0"/>
              <a:t> ca </a:t>
            </a:r>
            <a:r>
              <a:rPr lang="en-US" dirty="0" err="1"/>
              <a:t>este</a:t>
            </a:r>
            <a:r>
              <a:rPr lang="en-US" dirty="0"/>
              <a:t> </a:t>
            </a:r>
            <a:r>
              <a:rPr lang="en-US" dirty="0" err="1"/>
              <a:t>mai</a:t>
            </a:r>
            <a:r>
              <a:rPr lang="en-US" dirty="0"/>
              <a:t> </a:t>
            </a:r>
            <a:r>
              <a:rPr lang="en-US" dirty="0" err="1"/>
              <a:t>usor</a:t>
            </a:r>
            <a:r>
              <a:rPr lang="en-US" dirty="0"/>
              <a:t> </a:t>
            </a:r>
            <a:r>
              <a:rPr lang="en-US" dirty="0" err="1"/>
              <a:t>sa</a:t>
            </a:r>
            <a:r>
              <a:rPr lang="en-US" dirty="0"/>
              <a:t> se </a:t>
            </a:r>
            <a:r>
              <a:rPr lang="en-US" dirty="0" err="1"/>
              <a:t>previna</a:t>
            </a:r>
            <a:r>
              <a:rPr lang="en-US" dirty="0"/>
              <a:t> </a:t>
            </a:r>
            <a:r>
              <a:rPr lang="en-US" dirty="0" err="1"/>
              <a:t>poluarea</a:t>
            </a:r>
            <a:r>
              <a:rPr lang="en-US" dirty="0"/>
              <a:t> </a:t>
            </a:r>
            <a:r>
              <a:rPr lang="en-US" dirty="0" err="1"/>
              <a:t>decat</a:t>
            </a:r>
            <a:r>
              <a:rPr lang="en-US" dirty="0"/>
              <a:t> </a:t>
            </a:r>
            <a:r>
              <a:rPr lang="en-US" dirty="0" err="1"/>
              <a:t>sa</a:t>
            </a:r>
            <a:r>
              <a:rPr lang="en-US" dirty="0"/>
              <a:t> se </a:t>
            </a:r>
            <a:r>
              <a:rPr lang="en-US" dirty="0" err="1"/>
              <a:t>combata</a:t>
            </a:r>
            <a:r>
              <a:rPr lang="en-US" dirty="0"/>
              <a:t> </a:t>
            </a:r>
            <a:r>
              <a:rPr lang="en-US" dirty="0" err="1"/>
              <a:t>efectele</a:t>
            </a:r>
            <a:r>
              <a:rPr lang="en-US" dirty="0"/>
              <a:t> </a:t>
            </a:r>
            <a:r>
              <a:rPr lang="en-US" dirty="0" err="1"/>
              <a:t>ei</a:t>
            </a:r>
            <a:r>
              <a:rPr lang="en-US" dirty="0"/>
              <a:t>. </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3627.jpg"/>
          <p:cNvPicPr>
            <a:picLocks noGrp="1" noChangeAspect="1"/>
          </p:cNvPicPr>
          <p:nvPr>
            <p:ph idx="1"/>
          </p:nvPr>
        </p:nvPicPr>
        <p:blipFill>
          <a:blip r:embed="rId3" cstate="print"/>
          <a:stretch>
            <a:fillRect/>
          </a:stretch>
        </p:blipFill>
        <p:spPr>
          <a:xfrm>
            <a:off x="0" y="457200"/>
            <a:ext cx="8920391" cy="597376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a:t>Aerul</a:t>
            </a:r>
            <a:r>
              <a:rPr lang="en-US" dirty="0"/>
              <a:t> </a:t>
            </a:r>
            <a:r>
              <a:rPr lang="en-US" dirty="0" err="1"/>
              <a:t>conditionat</a:t>
            </a:r>
            <a:r>
              <a:rPr lang="en-US" dirty="0"/>
              <a:t> </a:t>
            </a:r>
            <a:r>
              <a:rPr lang="en-US" dirty="0" err="1"/>
              <a:t>este</a:t>
            </a:r>
            <a:r>
              <a:rPr lang="en-US" dirty="0"/>
              <a:t> un </a:t>
            </a:r>
            <a:r>
              <a:rPr lang="en-US" dirty="0" err="1"/>
              <a:t>ajutor</a:t>
            </a:r>
            <a:r>
              <a:rPr lang="en-US" dirty="0"/>
              <a:t> de </a:t>
            </a:r>
            <a:r>
              <a:rPr lang="en-US" dirty="0" err="1"/>
              <a:t>nepretuit</a:t>
            </a:r>
            <a:r>
              <a:rPr lang="en-US" dirty="0"/>
              <a:t> </a:t>
            </a:r>
            <a:r>
              <a:rPr lang="en-US" dirty="0" err="1"/>
              <a:t>pentru</a:t>
            </a:r>
            <a:r>
              <a:rPr lang="en-US" dirty="0"/>
              <a:t> </a:t>
            </a:r>
            <a:r>
              <a:rPr lang="en-US" dirty="0" err="1"/>
              <a:t>persoanele</a:t>
            </a:r>
            <a:r>
              <a:rPr lang="en-US" dirty="0"/>
              <a:t> </a:t>
            </a:r>
            <a:r>
              <a:rPr lang="en-US" dirty="0" err="1"/>
              <a:t>sensibile</a:t>
            </a:r>
            <a:r>
              <a:rPr lang="en-US" dirty="0"/>
              <a:t> la </a:t>
            </a:r>
            <a:r>
              <a:rPr lang="en-US" dirty="0" err="1"/>
              <a:t>cresterea</a:t>
            </a:r>
            <a:r>
              <a:rPr lang="en-US" dirty="0"/>
              <a:t> </a:t>
            </a:r>
            <a:r>
              <a:rPr lang="en-US" dirty="0" err="1"/>
              <a:t>temperaturii</a:t>
            </a:r>
            <a:r>
              <a:rPr lang="en-US" dirty="0"/>
              <a:t>: </a:t>
            </a:r>
            <a:r>
              <a:rPr lang="en-US" dirty="0" err="1"/>
              <a:t>varstnici</a:t>
            </a:r>
            <a:r>
              <a:rPr lang="en-US" dirty="0"/>
              <a:t>, </a:t>
            </a:r>
            <a:r>
              <a:rPr lang="en-US" dirty="0" err="1"/>
              <a:t>copii</a:t>
            </a:r>
            <a:r>
              <a:rPr lang="en-US" dirty="0"/>
              <a:t>, </a:t>
            </a:r>
            <a:r>
              <a:rPr lang="en-US" dirty="0" err="1"/>
              <a:t>cardiaci</a:t>
            </a:r>
            <a:r>
              <a:rPr lang="en-US" dirty="0"/>
              <a:t>, </a:t>
            </a:r>
            <a:r>
              <a:rPr lang="en-US" dirty="0" err="1"/>
              <a:t>diabetici</a:t>
            </a:r>
            <a:r>
              <a:rPr lang="en-US" dirty="0"/>
              <a:t>, </a:t>
            </a:r>
            <a:r>
              <a:rPr lang="en-US" dirty="0" err="1"/>
              <a:t>astmatici</a:t>
            </a:r>
            <a:r>
              <a:rPr lang="en-US" dirty="0"/>
              <a:t>.</a:t>
            </a:r>
          </a:p>
          <a:p>
            <a:r>
              <a:rPr lang="en-US" dirty="0"/>
              <a:t>Dar </a:t>
            </a:r>
            <a:r>
              <a:rPr lang="en-US" dirty="0" err="1"/>
              <a:t>aceste</a:t>
            </a:r>
            <a:r>
              <a:rPr lang="en-US" dirty="0"/>
              <a:t> </a:t>
            </a:r>
            <a:r>
              <a:rPr lang="en-US" dirty="0" err="1"/>
              <a:t>categorii</a:t>
            </a:r>
            <a:r>
              <a:rPr lang="en-US" dirty="0"/>
              <a:t> de </a:t>
            </a:r>
            <a:r>
              <a:rPr lang="en-US" dirty="0" err="1"/>
              <a:t>persoane</a:t>
            </a:r>
            <a:r>
              <a:rPr lang="en-US" dirty="0"/>
              <a:t> </a:t>
            </a:r>
            <a:r>
              <a:rPr lang="en-US" dirty="0" err="1"/>
              <a:t>sunt</a:t>
            </a:r>
            <a:r>
              <a:rPr lang="en-US" dirty="0"/>
              <a:t> </a:t>
            </a:r>
            <a:r>
              <a:rPr lang="en-US" dirty="0" err="1"/>
              <a:t>si</a:t>
            </a:r>
            <a:r>
              <a:rPr lang="en-US" dirty="0"/>
              <a:t> </a:t>
            </a:r>
            <a:r>
              <a:rPr lang="en-US" dirty="0" err="1"/>
              <a:t>cele</a:t>
            </a:r>
            <a:r>
              <a:rPr lang="en-US" dirty="0"/>
              <a:t> </a:t>
            </a:r>
            <a:r>
              <a:rPr lang="en-US" dirty="0" err="1"/>
              <a:t>mai</a:t>
            </a:r>
            <a:r>
              <a:rPr lang="en-US" dirty="0"/>
              <a:t> </a:t>
            </a:r>
            <a:r>
              <a:rPr lang="en-US" dirty="0" err="1"/>
              <a:t>expuse</a:t>
            </a:r>
            <a:r>
              <a:rPr lang="en-US" dirty="0"/>
              <a:t> la </a:t>
            </a:r>
            <a:r>
              <a:rPr lang="en-US" dirty="0" err="1"/>
              <a:t>riscurile</a:t>
            </a:r>
            <a:r>
              <a:rPr lang="en-US" dirty="0"/>
              <a:t> </a:t>
            </a:r>
            <a:r>
              <a:rPr lang="en-US" dirty="0" err="1"/>
              <a:t>folosirii</a:t>
            </a:r>
            <a:r>
              <a:rPr lang="en-US" dirty="0"/>
              <a:t> </a:t>
            </a:r>
            <a:r>
              <a:rPr lang="en-US" dirty="0" err="1"/>
              <a:t>aparatului-minune</a:t>
            </a:r>
            <a:r>
              <a:rPr lang="en-US" dirty="0"/>
              <a:t>, </a:t>
            </a:r>
            <a:r>
              <a:rPr lang="en-US" dirty="0" err="1"/>
              <a:t>prin</a:t>
            </a:r>
            <a:r>
              <a:rPr lang="en-US" dirty="0"/>
              <a:t> </a:t>
            </a:r>
            <a:r>
              <a:rPr lang="en-US" dirty="0" err="1"/>
              <a:t>sensibi­litatea</a:t>
            </a:r>
            <a:r>
              <a:rPr lang="en-US" dirty="0"/>
              <a:t> </a:t>
            </a:r>
            <a:r>
              <a:rPr lang="en-US" dirty="0" err="1"/>
              <a:t>crescuta</a:t>
            </a:r>
            <a:r>
              <a:rPr lang="en-US" dirty="0"/>
              <a:t> la </a:t>
            </a:r>
            <a:r>
              <a:rPr lang="en-US" dirty="0" err="1"/>
              <a:t>curentii</a:t>
            </a:r>
            <a:r>
              <a:rPr lang="en-US" dirty="0"/>
              <a:t> de </a:t>
            </a:r>
            <a:r>
              <a:rPr lang="en-US" dirty="0" err="1"/>
              <a:t>aer</a:t>
            </a:r>
            <a:r>
              <a:rPr lang="en-US" dirty="0"/>
              <a:t>, la </a:t>
            </a:r>
            <a:r>
              <a:rPr lang="en-US" dirty="0" err="1"/>
              <a:t>alergenii</a:t>
            </a:r>
            <a:r>
              <a:rPr lang="en-US" dirty="0"/>
              <a:t> </a:t>
            </a:r>
            <a:r>
              <a:rPr lang="en-US" dirty="0" err="1"/>
              <a:t>vehiculati</a:t>
            </a:r>
            <a:r>
              <a:rPr lang="en-US" dirty="0"/>
              <a:t> </a:t>
            </a:r>
            <a:r>
              <a:rPr lang="en-US" dirty="0" err="1"/>
              <a:t>sau</a:t>
            </a:r>
            <a:r>
              <a:rPr lang="en-US" dirty="0"/>
              <a:t> </a:t>
            </a:r>
            <a:r>
              <a:rPr lang="en-US" dirty="0" err="1"/>
              <a:t>chiar</a:t>
            </a:r>
            <a:r>
              <a:rPr lang="en-US" dirty="0"/>
              <a:t> la </a:t>
            </a:r>
            <a:r>
              <a:rPr lang="en-US" dirty="0" err="1"/>
              <a:t>posibilele</a:t>
            </a:r>
            <a:r>
              <a:rPr lang="en-US" dirty="0"/>
              <a:t> </a:t>
            </a:r>
            <a:r>
              <a:rPr lang="en-US" u="sng" dirty="0" err="1">
                <a:solidFill>
                  <a:schemeClr val="tx1">
                    <a:lumMod val="95000"/>
                    <a:lumOff val="5000"/>
                  </a:schemeClr>
                </a:solidFill>
              </a:rPr>
              <a:t>bacterii</a:t>
            </a:r>
            <a:r>
              <a:rPr lang="en-US" dirty="0"/>
              <a:t>.</a:t>
            </a:r>
          </a:p>
          <a:p>
            <a:r>
              <a:rPr lang="en-US" dirty="0"/>
              <a:t>Din </a:t>
            </a:r>
            <a:r>
              <a:rPr lang="en-US" dirty="0" err="1"/>
              <a:t>acest</a:t>
            </a:r>
            <a:r>
              <a:rPr lang="en-US" dirty="0"/>
              <a:t> </a:t>
            </a:r>
            <a:r>
              <a:rPr lang="en-US" dirty="0" err="1"/>
              <a:t>motiv</a:t>
            </a:r>
            <a:r>
              <a:rPr lang="en-US" dirty="0"/>
              <a:t>, </a:t>
            </a:r>
            <a:r>
              <a:rPr lang="en-US" dirty="0" err="1"/>
              <a:t>este</a:t>
            </a:r>
            <a:r>
              <a:rPr lang="en-US" dirty="0"/>
              <a:t> </a:t>
            </a:r>
            <a:r>
              <a:rPr lang="en-US" dirty="0" err="1"/>
              <a:t>obligatoriu</a:t>
            </a:r>
            <a:r>
              <a:rPr lang="en-US" dirty="0"/>
              <a:t> </a:t>
            </a:r>
            <a:r>
              <a:rPr lang="en-US" dirty="0" err="1"/>
              <a:t>sa</a:t>
            </a:r>
            <a:r>
              <a:rPr lang="en-US" dirty="0"/>
              <a:t> fie </a:t>
            </a:r>
            <a:r>
              <a:rPr lang="en-US" dirty="0" err="1"/>
              <a:t>respectate</a:t>
            </a:r>
            <a:r>
              <a:rPr lang="en-US" dirty="0"/>
              <a:t> </a:t>
            </a:r>
            <a:r>
              <a:rPr lang="en-US" dirty="0" err="1"/>
              <a:t>cateva</a:t>
            </a:r>
            <a:r>
              <a:rPr lang="en-US" dirty="0"/>
              <a:t> </a:t>
            </a:r>
            <a:r>
              <a:rPr lang="en-US" dirty="0" err="1"/>
              <a:t>reguli</a:t>
            </a:r>
            <a:r>
              <a:rPr lang="en-US" dirty="0"/>
              <a:t> la </a:t>
            </a:r>
            <a:r>
              <a:rPr lang="en-US" dirty="0" err="1"/>
              <a:t>folosirea</a:t>
            </a:r>
            <a:r>
              <a:rPr lang="en-US" dirty="0"/>
              <a:t> </a:t>
            </a:r>
            <a:r>
              <a:rPr lang="en-US" dirty="0" err="1"/>
              <a:t>aerului</a:t>
            </a:r>
            <a:r>
              <a:rPr lang="en-US" dirty="0"/>
              <a:t>: </a:t>
            </a:r>
            <a:r>
              <a:rPr lang="en-US" dirty="0" err="1"/>
              <a:t>aparatul</a:t>
            </a:r>
            <a:r>
              <a:rPr lang="en-US" dirty="0"/>
              <a:t> </a:t>
            </a:r>
            <a:r>
              <a:rPr lang="en-US" dirty="0" err="1"/>
              <a:t>va</a:t>
            </a:r>
            <a:r>
              <a:rPr lang="en-US" dirty="0"/>
              <a:t> </a:t>
            </a:r>
            <a:r>
              <a:rPr lang="en-US" dirty="0" err="1"/>
              <a:t>fi</a:t>
            </a:r>
            <a:r>
              <a:rPr lang="en-US" dirty="0"/>
              <a:t> </a:t>
            </a:r>
            <a:r>
              <a:rPr lang="en-US" dirty="0" err="1"/>
              <a:t>montat</a:t>
            </a:r>
            <a:r>
              <a:rPr lang="en-US" dirty="0"/>
              <a:t> </a:t>
            </a:r>
            <a:r>
              <a:rPr lang="en-US" dirty="0" err="1"/>
              <a:t>pe</a:t>
            </a:r>
            <a:r>
              <a:rPr lang="en-US" dirty="0"/>
              <a:t> </a:t>
            </a:r>
            <a:r>
              <a:rPr lang="en-US" dirty="0" err="1"/>
              <a:t>hol</a:t>
            </a:r>
            <a:r>
              <a:rPr lang="en-US" dirty="0"/>
              <a:t>, nu in </a:t>
            </a:r>
            <a:r>
              <a:rPr lang="en-US" dirty="0" err="1"/>
              <a:t>dormitoare</a:t>
            </a:r>
            <a:r>
              <a:rPr lang="en-US" dirty="0"/>
              <a:t>, la </a:t>
            </a:r>
            <a:r>
              <a:rPr lang="en-US" dirty="0" err="1"/>
              <a:t>cel</a:t>
            </a:r>
            <a:r>
              <a:rPr lang="en-US" dirty="0"/>
              <a:t> </a:t>
            </a:r>
            <a:r>
              <a:rPr lang="en-US" dirty="0" err="1"/>
              <a:t>putin</a:t>
            </a:r>
            <a:r>
              <a:rPr lang="en-US" dirty="0"/>
              <a:t> </a:t>
            </a:r>
            <a:r>
              <a:rPr lang="en-US" dirty="0" err="1"/>
              <a:t>sase</a:t>
            </a:r>
            <a:r>
              <a:rPr lang="en-US" dirty="0"/>
              <a:t> – </a:t>
            </a:r>
            <a:r>
              <a:rPr lang="en-US" dirty="0" err="1"/>
              <a:t>noua</a:t>
            </a:r>
            <a:r>
              <a:rPr lang="en-US" dirty="0"/>
              <a:t> </a:t>
            </a:r>
            <a:r>
              <a:rPr lang="en-US" dirty="0" err="1"/>
              <a:t>metri</a:t>
            </a:r>
            <a:r>
              <a:rPr lang="en-US" dirty="0"/>
              <a:t> de </a:t>
            </a:r>
            <a:r>
              <a:rPr lang="en-US" dirty="0" err="1"/>
              <a:t>birouri</a:t>
            </a:r>
            <a:r>
              <a:rPr lang="en-US" dirty="0"/>
              <a:t>, </a:t>
            </a:r>
            <a:r>
              <a:rPr lang="en-US" dirty="0" err="1"/>
              <a:t>iar</a:t>
            </a:r>
            <a:r>
              <a:rPr lang="en-US" dirty="0"/>
              <a:t> </a:t>
            </a:r>
            <a:r>
              <a:rPr lang="en-US" dirty="0" err="1"/>
              <a:t>temperatura</a:t>
            </a:r>
            <a:r>
              <a:rPr lang="en-US" dirty="0"/>
              <a:t> </a:t>
            </a:r>
            <a:r>
              <a:rPr lang="en-US" dirty="0" err="1"/>
              <a:t>setata</a:t>
            </a:r>
            <a:r>
              <a:rPr lang="en-US" dirty="0"/>
              <a:t> nu </a:t>
            </a:r>
            <a:r>
              <a:rPr lang="en-US" dirty="0" err="1"/>
              <a:t>va</a:t>
            </a:r>
            <a:r>
              <a:rPr lang="en-US" dirty="0"/>
              <a:t> </a:t>
            </a:r>
            <a:r>
              <a:rPr lang="en-US" dirty="0" err="1"/>
              <a:t>fi</a:t>
            </a:r>
            <a:r>
              <a:rPr lang="en-US" dirty="0"/>
              <a:t> </a:t>
            </a:r>
            <a:r>
              <a:rPr lang="en-US" dirty="0" err="1"/>
              <a:t>mai</a:t>
            </a:r>
            <a:r>
              <a:rPr lang="en-US" dirty="0"/>
              <a:t> mica de 22 C. De </a:t>
            </a:r>
            <a:r>
              <a:rPr lang="en-US" dirty="0" err="1"/>
              <a:t>asemenea</a:t>
            </a:r>
            <a:r>
              <a:rPr lang="en-US" dirty="0"/>
              <a:t>, </a:t>
            </a:r>
            <a:r>
              <a:rPr lang="en-US" dirty="0" err="1"/>
              <a:t>fluxul</a:t>
            </a:r>
            <a:r>
              <a:rPr lang="en-US" dirty="0"/>
              <a:t> de </a:t>
            </a:r>
            <a:r>
              <a:rPr lang="en-US" dirty="0" err="1"/>
              <a:t>aer</a:t>
            </a:r>
            <a:r>
              <a:rPr lang="en-US" dirty="0"/>
              <a:t> nu </a:t>
            </a:r>
            <a:r>
              <a:rPr lang="en-US" dirty="0" err="1"/>
              <a:t>va</a:t>
            </a:r>
            <a:r>
              <a:rPr lang="en-US" dirty="0"/>
              <a:t> </a:t>
            </a:r>
            <a:r>
              <a:rPr lang="en-US" dirty="0" err="1"/>
              <a:t>fi</a:t>
            </a:r>
            <a:r>
              <a:rPr lang="en-US" dirty="0"/>
              <a:t> </a:t>
            </a:r>
            <a:r>
              <a:rPr lang="en-US" dirty="0" err="1"/>
              <a:t>reglat</a:t>
            </a:r>
            <a:r>
              <a:rPr lang="en-US" dirty="0"/>
              <a:t> </a:t>
            </a:r>
            <a:r>
              <a:rPr lang="en-US" dirty="0" err="1"/>
              <a:t>deasupra</a:t>
            </a:r>
            <a:r>
              <a:rPr lang="en-US" dirty="0"/>
              <a:t> </a:t>
            </a:r>
            <a:r>
              <a:rPr lang="en-US" dirty="0" err="1"/>
              <a:t>locului</a:t>
            </a:r>
            <a:r>
              <a:rPr lang="en-US" dirty="0"/>
              <a:t> de </a:t>
            </a:r>
            <a:r>
              <a:rPr lang="en-US" dirty="0" err="1"/>
              <a:t>luat</a:t>
            </a:r>
            <a:r>
              <a:rPr lang="en-US" dirty="0"/>
              <a:t> </a:t>
            </a:r>
            <a:r>
              <a:rPr lang="en-US" dirty="0" err="1"/>
              <a:t>masa</a:t>
            </a:r>
            <a:r>
              <a:rPr lang="en-US" dirty="0"/>
              <a:t> </a:t>
            </a:r>
            <a:r>
              <a:rPr lang="en-US" dirty="0" err="1"/>
              <a:t>sau</a:t>
            </a:r>
            <a:r>
              <a:rPr lang="en-US" dirty="0"/>
              <a:t> </a:t>
            </a:r>
            <a:r>
              <a:rPr lang="en-US" dirty="0" err="1"/>
              <a:t>deasupra</a:t>
            </a:r>
            <a:r>
              <a:rPr lang="en-US" dirty="0"/>
              <a:t> </a:t>
            </a:r>
            <a:r>
              <a:rPr lang="en-US" dirty="0" err="1"/>
              <a:t>canapelelor</a:t>
            </a:r>
            <a:r>
              <a:rPr lang="en-US" dirty="0"/>
              <a:t>.</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erul-conditionat2.jpg"/>
          <p:cNvPicPr>
            <a:picLocks noGrp="1" noChangeAspect="1"/>
          </p:cNvPicPr>
          <p:nvPr>
            <p:ph idx="1"/>
          </p:nvPr>
        </p:nvPicPr>
        <p:blipFill>
          <a:blip r:embed="rId3" cstate="print"/>
          <a:stretch>
            <a:fillRect/>
          </a:stretch>
        </p:blipFill>
        <p:spPr>
          <a:xfrm>
            <a:off x="381000" y="-89338"/>
            <a:ext cx="8229600" cy="694733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92808"/>
          </a:xfrm>
        </p:spPr>
        <p:txBody>
          <a:bodyPr>
            <a:normAutofit fontScale="32500" lnSpcReduction="20000"/>
          </a:bodyPr>
          <a:lstStyle/>
          <a:p>
            <a:r>
              <a:rPr lang="en-US" sz="4500" b="1" dirty="0" err="1" smtClean="0"/>
              <a:t>Tipuri</a:t>
            </a:r>
            <a:r>
              <a:rPr lang="en-US" sz="4500" b="1" dirty="0" smtClean="0"/>
              <a:t> </a:t>
            </a:r>
            <a:r>
              <a:rPr lang="en-US" sz="4500" b="1" dirty="0"/>
              <a:t>de </a:t>
            </a:r>
            <a:r>
              <a:rPr lang="en-US" sz="4500" b="1" dirty="0" err="1"/>
              <a:t>afectiuni</a:t>
            </a:r>
            <a:endParaRPr lang="en-US" sz="4500" dirty="0"/>
          </a:p>
          <a:p>
            <a:endParaRPr lang="en-US" sz="4500" dirty="0" smtClean="0"/>
          </a:p>
          <a:p>
            <a:r>
              <a:rPr lang="en-US" sz="4500" dirty="0" err="1" smtClean="0"/>
              <a:t>Mult</a:t>
            </a:r>
            <a:r>
              <a:rPr lang="en-US" sz="4500" dirty="0" smtClean="0"/>
              <a:t> </a:t>
            </a:r>
            <a:r>
              <a:rPr lang="en-US" sz="4500" dirty="0" err="1"/>
              <a:t>mai</a:t>
            </a:r>
            <a:r>
              <a:rPr lang="en-US" sz="4500" dirty="0"/>
              <a:t> </a:t>
            </a:r>
            <a:r>
              <a:rPr lang="en-US" sz="4500" dirty="0" err="1"/>
              <a:t>frecvente</a:t>
            </a:r>
            <a:r>
              <a:rPr lang="en-US" sz="4500" dirty="0"/>
              <a:t> </a:t>
            </a:r>
            <a:r>
              <a:rPr lang="en-US" sz="4500" dirty="0" err="1"/>
              <a:t>sunt</a:t>
            </a:r>
            <a:r>
              <a:rPr lang="en-US" sz="4500" dirty="0"/>
              <a:t> </a:t>
            </a:r>
            <a:r>
              <a:rPr lang="en-US" sz="4500" dirty="0" err="1"/>
              <a:t>insa</a:t>
            </a:r>
            <a:r>
              <a:rPr lang="en-US" sz="4500" dirty="0"/>
              <a:t> </a:t>
            </a:r>
            <a:r>
              <a:rPr lang="en-US" sz="4500" dirty="0" err="1"/>
              <a:t>afectiunile</a:t>
            </a:r>
            <a:r>
              <a:rPr lang="en-US" sz="4500" dirty="0"/>
              <a:t> </a:t>
            </a:r>
            <a:r>
              <a:rPr lang="en-US" sz="4500" dirty="0" err="1"/>
              <a:t>datorate</a:t>
            </a:r>
            <a:r>
              <a:rPr lang="en-US" sz="4500" dirty="0"/>
              <a:t> </a:t>
            </a:r>
            <a:r>
              <a:rPr lang="en-US" sz="4500" dirty="0" err="1"/>
              <a:t>diferentei</a:t>
            </a:r>
            <a:r>
              <a:rPr lang="en-US" sz="4500" dirty="0"/>
              <a:t> de </a:t>
            </a:r>
            <a:r>
              <a:rPr lang="en-US" sz="4500" dirty="0" err="1"/>
              <a:t>temperatura</a:t>
            </a:r>
            <a:r>
              <a:rPr lang="en-US" sz="4500" dirty="0"/>
              <a:t> </a:t>
            </a:r>
            <a:r>
              <a:rPr lang="en-US" sz="4500" dirty="0" err="1"/>
              <a:t>si</a:t>
            </a:r>
            <a:r>
              <a:rPr lang="en-US" sz="4500" dirty="0"/>
              <a:t> </a:t>
            </a:r>
            <a:r>
              <a:rPr lang="en-US" sz="4500" dirty="0" err="1"/>
              <a:t>fluxului</a:t>
            </a:r>
            <a:r>
              <a:rPr lang="en-US" sz="4500" dirty="0"/>
              <a:t> de </a:t>
            </a:r>
            <a:r>
              <a:rPr lang="en-US" sz="4500" dirty="0" err="1"/>
              <a:t>aer</a:t>
            </a:r>
            <a:r>
              <a:rPr lang="en-US" sz="4500" dirty="0"/>
              <a:t> </a:t>
            </a:r>
            <a:r>
              <a:rPr lang="en-US" sz="4500" dirty="0" err="1"/>
              <a:t>rece</a:t>
            </a:r>
            <a:r>
              <a:rPr lang="en-US" sz="4500" dirty="0"/>
              <a:t> la care </a:t>
            </a:r>
            <a:r>
              <a:rPr lang="en-US" sz="4500" dirty="0" err="1"/>
              <a:t>este</a:t>
            </a:r>
            <a:r>
              <a:rPr lang="en-US" sz="4500" dirty="0"/>
              <a:t> </a:t>
            </a:r>
            <a:r>
              <a:rPr lang="en-US" sz="4500" dirty="0" err="1"/>
              <a:t>supus</a:t>
            </a:r>
            <a:r>
              <a:rPr lang="en-US" sz="4500" dirty="0"/>
              <a:t> </a:t>
            </a:r>
            <a:r>
              <a:rPr lang="en-US" sz="4500" dirty="0" err="1"/>
              <a:t>organismul</a:t>
            </a:r>
            <a:r>
              <a:rPr lang="en-US" sz="4500" dirty="0"/>
              <a:t> in mod </a:t>
            </a:r>
            <a:r>
              <a:rPr lang="en-US" sz="4500" dirty="0" err="1"/>
              <a:t>intermitent</a:t>
            </a:r>
            <a:r>
              <a:rPr lang="en-US" sz="4500" dirty="0"/>
              <a:t>, </a:t>
            </a:r>
            <a:r>
              <a:rPr lang="en-US" sz="4500" dirty="0" err="1"/>
              <a:t>prin</a:t>
            </a:r>
            <a:r>
              <a:rPr lang="en-US" sz="4500" dirty="0"/>
              <a:t> </a:t>
            </a:r>
            <a:r>
              <a:rPr lang="en-US" sz="4500" dirty="0" err="1"/>
              <a:t>expunerea</a:t>
            </a:r>
            <a:r>
              <a:rPr lang="en-US" sz="4500" dirty="0"/>
              <a:t> la </a:t>
            </a:r>
            <a:r>
              <a:rPr lang="en-US" sz="4500" dirty="0" err="1"/>
              <a:t>aerul</a:t>
            </a:r>
            <a:r>
              <a:rPr lang="en-US" sz="4500" dirty="0"/>
              <a:t> </a:t>
            </a:r>
            <a:r>
              <a:rPr lang="en-US" sz="4500" dirty="0" err="1"/>
              <a:t>conditionat</a:t>
            </a:r>
            <a:r>
              <a:rPr lang="en-US" sz="4500" dirty="0"/>
              <a:t>. </a:t>
            </a:r>
            <a:r>
              <a:rPr lang="en-US" sz="4500" dirty="0" err="1"/>
              <a:t>Acesta</a:t>
            </a:r>
            <a:r>
              <a:rPr lang="en-US" sz="4500" dirty="0"/>
              <a:t> </a:t>
            </a:r>
            <a:r>
              <a:rPr lang="en-US" sz="4500" dirty="0" err="1"/>
              <a:t>poate</a:t>
            </a:r>
            <a:r>
              <a:rPr lang="en-US" sz="4500" dirty="0"/>
              <a:t> produce </a:t>
            </a:r>
            <a:r>
              <a:rPr lang="en-US" sz="4500" dirty="0" err="1"/>
              <a:t>nevralgii</a:t>
            </a:r>
            <a:r>
              <a:rPr lang="en-US" sz="4500" dirty="0"/>
              <a:t>, </a:t>
            </a:r>
            <a:r>
              <a:rPr lang="en-US" sz="4500" dirty="0" err="1"/>
              <a:t>migrene</a:t>
            </a:r>
            <a:r>
              <a:rPr lang="en-US" sz="4500" dirty="0"/>
              <a:t>, </a:t>
            </a:r>
            <a:r>
              <a:rPr lang="en-US" sz="4500" dirty="0" err="1"/>
              <a:t>paralizii</a:t>
            </a:r>
            <a:r>
              <a:rPr lang="en-US" sz="4500" dirty="0"/>
              <a:t> </a:t>
            </a:r>
            <a:r>
              <a:rPr lang="en-US" sz="4500" dirty="0" err="1"/>
              <a:t>periferice</a:t>
            </a:r>
            <a:r>
              <a:rPr lang="en-US" sz="4500" dirty="0"/>
              <a:t> de </a:t>
            </a:r>
            <a:r>
              <a:rPr lang="en-US" sz="4500" dirty="0" err="1"/>
              <a:t>nerv</a:t>
            </a:r>
            <a:r>
              <a:rPr lang="en-US" sz="4500" dirty="0"/>
              <a:t> facial, </a:t>
            </a:r>
            <a:r>
              <a:rPr lang="en-US" sz="4500" dirty="0" err="1"/>
              <a:t>banale</a:t>
            </a:r>
            <a:r>
              <a:rPr lang="en-US" sz="4500" dirty="0"/>
              <a:t> </a:t>
            </a:r>
            <a:r>
              <a:rPr lang="en-US" sz="4500" dirty="0" err="1"/>
              <a:t>raceli</a:t>
            </a:r>
            <a:r>
              <a:rPr lang="en-US" sz="4500" dirty="0"/>
              <a:t>, </a:t>
            </a:r>
            <a:r>
              <a:rPr lang="en-US" sz="4500" dirty="0" err="1"/>
              <a:t>rinite</a:t>
            </a:r>
            <a:r>
              <a:rPr lang="en-US" sz="4500" dirty="0"/>
              <a:t>, </a:t>
            </a:r>
            <a:r>
              <a:rPr lang="en-US" sz="4500" dirty="0" err="1"/>
              <a:t>sinuzite</a:t>
            </a:r>
            <a:r>
              <a:rPr lang="en-US" sz="4500" dirty="0"/>
              <a:t>, </a:t>
            </a:r>
            <a:r>
              <a:rPr lang="en-US" sz="4500" dirty="0" err="1"/>
              <a:t>alergii</a:t>
            </a:r>
            <a:r>
              <a:rPr lang="en-US" sz="4500" dirty="0"/>
              <a:t>.</a:t>
            </a:r>
          </a:p>
          <a:p>
            <a:endParaRPr lang="en-US" sz="4500" dirty="0" smtClean="0"/>
          </a:p>
          <a:p>
            <a:r>
              <a:rPr lang="en-US" sz="4500" dirty="0" smtClean="0"/>
              <a:t>* </a:t>
            </a:r>
            <a:r>
              <a:rPr lang="en-US" sz="4500" dirty="0" err="1"/>
              <a:t>Nevralgiile</a:t>
            </a:r>
            <a:r>
              <a:rPr lang="en-US" sz="4500" dirty="0"/>
              <a:t> pot </a:t>
            </a:r>
            <a:r>
              <a:rPr lang="en-US" sz="4500" dirty="0" err="1"/>
              <a:t>afecta</a:t>
            </a:r>
            <a:r>
              <a:rPr lang="en-US" sz="4500" dirty="0"/>
              <a:t> diverse zone ale </a:t>
            </a:r>
            <a:r>
              <a:rPr lang="en-US" sz="4500" dirty="0" err="1"/>
              <a:t>organismului</a:t>
            </a:r>
            <a:r>
              <a:rPr lang="en-US" sz="4500" dirty="0"/>
              <a:t>, </a:t>
            </a:r>
            <a:r>
              <a:rPr lang="en-US" sz="4500" dirty="0" err="1"/>
              <a:t>mai</a:t>
            </a:r>
            <a:r>
              <a:rPr lang="en-US" sz="4500" dirty="0"/>
              <a:t> </a:t>
            </a:r>
            <a:r>
              <a:rPr lang="en-US" sz="4500" dirty="0" err="1"/>
              <a:t>frecvent</a:t>
            </a:r>
            <a:r>
              <a:rPr lang="en-US" sz="4500" dirty="0"/>
              <a:t> </a:t>
            </a:r>
            <a:r>
              <a:rPr lang="en-US" sz="4500" dirty="0" err="1"/>
              <a:t>capul</a:t>
            </a:r>
            <a:r>
              <a:rPr lang="en-US" sz="4500" dirty="0"/>
              <a:t> </a:t>
            </a:r>
            <a:r>
              <a:rPr lang="en-US" sz="4500" dirty="0" err="1"/>
              <a:t>si</a:t>
            </a:r>
            <a:r>
              <a:rPr lang="en-US" sz="4500" dirty="0"/>
              <a:t> </a:t>
            </a:r>
            <a:r>
              <a:rPr lang="en-US" sz="4500" dirty="0" err="1"/>
              <a:t>trunchiul</a:t>
            </a:r>
            <a:r>
              <a:rPr lang="en-US" sz="4500" dirty="0"/>
              <a:t>.</a:t>
            </a:r>
          </a:p>
          <a:p>
            <a:endParaRPr lang="en-US" sz="4500" dirty="0" smtClean="0"/>
          </a:p>
          <a:p>
            <a:endParaRPr lang="en-US" sz="4500" dirty="0"/>
          </a:p>
          <a:p>
            <a:r>
              <a:rPr lang="en-US" sz="4500" dirty="0" smtClean="0"/>
              <a:t>* </a:t>
            </a:r>
            <a:r>
              <a:rPr lang="en-US" sz="4500" dirty="0" err="1"/>
              <a:t>Durerile</a:t>
            </a:r>
            <a:r>
              <a:rPr lang="en-US" sz="4500" dirty="0"/>
              <a:t> </a:t>
            </a:r>
            <a:r>
              <a:rPr lang="en-US" sz="4500" dirty="0" err="1"/>
              <a:t>dentare</a:t>
            </a:r>
            <a:r>
              <a:rPr lang="en-US" sz="4500" dirty="0"/>
              <a:t>, </a:t>
            </a:r>
            <a:r>
              <a:rPr lang="en-US" sz="4500" dirty="0" err="1"/>
              <a:t>desi</a:t>
            </a:r>
            <a:r>
              <a:rPr lang="en-US" sz="4500" dirty="0"/>
              <a:t> au la </a:t>
            </a:r>
            <a:r>
              <a:rPr lang="en-US" sz="4500" dirty="0" err="1"/>
              <a:t>baza</a:t>
            </a:r>
            <a:r>
              <a:rPr lang="en-US" sz="4500" dirty="0"/>
              <a:t> o </a:t>
            </a:r>
            <a:r>
              <a:rPr lang="en-US" sz="4500" dirty="0" err="1"/>
              <a:t>afectare</a:t>
            </a:r>
            <a:r>
              <a:rPr lang="en-US" sz="4500" dirty="0"/>
              <a:t> </a:t>
            </a:r>
            <a:r>
              <a:rPr lang="en-US" sz="4500" dirty="0" err="1"/>
              <a:t>orga­nica</a:t>
            </a:r>
            <a:r>
              <a:rPr lang="en-US" sz="4500" dirty="0"/>
              <a:t> a </a:t>
            </a:r>
            <a:r>
              <a:rPr lang="en-US" sz="4500" dirty="0" err="1"/>
              <a:t>dintilor</a:t>
            </a:r>
            <a:r>
              <a:rPr lang="en-US" sz="4500" dirty="0"/>
              <a:t>, pot </a:t>
            </a:r>
            <a:r>
              <a:rPr lang="en-US" sz="4500" dirty="0" err="1"/>
              <a:t>fi</a:t>
            </a:r>
            <a:r>
              <a:rPr lang="en-US" sz="4500" dirty="0"/>
              <a:t> exacerbate de </a:t>
            </a:r>
            <a:r>
              <a:rPr lang="en-US" sz="4500" dirty="0" err="1"/>
              <a:t>expunerea</a:t>
            </a:r>
            <a:r>
              <a:rPr lang="en-US" sz="4500" dirty="0"/>
              <a:t> la </a:t>
            </a:r>
            <a:r>
              <a:rPr lang="en-US" sz="4500" dirty="0" err="1"/>
              <a:t>aer</a:t>
            </a:r>
            <a:r>
              <a:rPr lang="en-US" sz="4500" dirty="0"/>
              <a:t> </a:t>
            </a:r>
            <a:r>
              <a:rPr lang="en-US" sz="4500" dirty="0" err="1"/>
              <a:t>rece</a:t>
            </a:r>
            <a:r>
              <a:rPr lang="en-US" sz="4500" dirty="0"/>
              <a:t>, la </a:t>
            </a:r>
            <a:r>
              <a:rPr lang="en-US" sz="4500" dirty="0" err="1"/>
              <a:t>fel</a:t>
            </a:r>
            <a:r>
              <a:rPr lang="en-US" sz="4500" dirty="0"/>
              <a:t> </a:t>
            </a:r>
            <a:r>
              <a:rPr lang="en-US" sz="4500" dirty="0" err="1"/>
              <a:t>si</a:t>
            </a:r>
            <a:r>
              <a:rPr lang="en-US" sz="4500" dirty="0"/>
              <a:t> </a:t>
            </a:r>
            <a:r>
              <a:rPr lang="en-US" sz="4500" dirty="0" err="1"/>
              <a:t>nevralgiile</a:t>
            </a:r>
            <a:r>
              <a:rPr lang="en-US" sz="4500" dirty="0"/>
              <a:t> </a:t>
            </a:r>
            <a:r>
              <a:rPr lang="en-US" sz="4500" dirty="0" err="1"/>
              <a:t>intercostale</a:t>
            </a:r>
            <a:r>
              <a:rPr lang="en-US" sz="4500" dirty="0"/>
              <a:t>.</a:t>
            </a:r>
          </a:p>
          <a:p>
            <a:endParaRPr lang="en-US" sz="4500" dirty="0" smtClean="0"/>
          </a:p>
          <a:p>
            <a:r>
              <a:rPr lang="en-US" sz="4500" dirty="0" err="1" smtClean="0"/>
              <a:t>Nevralgiile</a:t>
            </a:r>
            <a:r>
              <a:rPr lang="en-US" sz="4500" dirty="0" smtClean="0"/>
              <a:t> </a:t>
            </a:r>
            <a:r>
              <a:rPr lang="en-US" sz="4500" dirty="0" err="1"/>
              <a:t>intercostale</a:t>
            </a:r>
            <a:r>
              <a:rPr lang="en-US" sz="4500" dirty="0"/>
              <a:t> </a:t>
            </a:r>
            <a:r>
              <a:rPr lang="en-US" sz="4500" dirty="0" err="1"/>
              <a:t>sunt</a:t>
            </a:r>
            <a:r>
              <a:rPr lang="en-US" sz="4500" dirty="0"/>
              <a:t> </a:t>
            </a:r>
            <a:r>
              <a:rPr lang="en-US" sz="4500" dirty="0" err="1"/>
              <a:t>dureri</a:t>
            </a:r>
            <a:r>
              <a:rPr lang="en-US" sz="4500" dirty="0"/>
              <a:t> cu </a:t>
            </a:r>
            <a:r>
              <a:rPr lang="en-US" sz="4500" dirty="0" err="1"/>
              <a:t>caracter</a:t>
            </a:r>
            <a:r>
              <a:rPr lang="en-US" sz="4500" dirty="0"/>
              <a:t> de </a:t>
            </a:r>
            <a:r>
              <a:rPr lang="en-US" sz="4500" dirty="0" err="1"/>
              <a:t>junghi</a:t>
            </a:r>
            <a:r>
              <a:rPr lang="en-US" sz="4500" dirty="0"/>
              <a:t>, de </a:t>
            </a:r>
            <a:r>
              <a:rPr lang="en-US" sz="4500" dirty="0" err="1"/>
              <a:t>intepatura</a:t>
            </a:r>
            <a:r>
              <a:rPr lang="en-US" sz="4500" dirty="0"/>
              <a:t> </a:t>
            </a:r>
            <a:r>
              <a:rPr lang="en-US" sz="4500" dirty="0" err="1"/>
              <a:t>sau</a:t>
            </a:r>
            <a:r>
              <a:rPr lang="en-US" sz="4500" dirty="0"/>
              <a:t> </a:t>
            </a:r>
            <a:r>
              <a:rPr lang="en-US" sz="4500" dirty="0" err="1"/>
              <a:t>arsura</a:t>
            </a:r>
            <a:r>
              <a:rPr lang="en-US" sz="4500" dirty="0"/>
              <a:t>, </a:t>
            </a:r>
            <a:r>
              <a:rPr lang="en-US" sz="4500" dirty="0" err="1"/>
              <a:t>afectand</a:t>
            </a:r>
            <a:r>
              <a:rPr lang="en-US" sz="4500" dirty="0"/>
              <a:t> un </a:t>
            </a:r>
            <a:r>
              <a:rPr lang="en-US" sz="4500" dirty="0" err="1"/>
              <a:t>punct</a:t>
            </a:r>
            <a:r>
              <a:rPr lang="en-US" sz="4500" dirty="0"/>
              <a:t> fix de </a:t>
            </a:r>
            <a:r>
              <a:rPr lang="en-US" sz="4500" dirty="0" err="1"/>
              <a:t>pe</a:t>
            </a:r>
            <a:r>
              <a:rPr lang="en-US" sz="4500" dirty="0"/>
              <a:t> </a:t>
            </a:r>
            <a:r>
              <a:rPr lang="en-US" sz="4500" dirty="0" err="1"/>
              <a:t>suprafata</a:t>
            </a:r>
            <a:r>
              <a:rPr lang="en-US" sz="4500" dirty="0"/>
              <a:t> </a:t>
            </a:r>
            <a:r>
              <a:rPr lang="en-US" sz="4500" dirty="0" err="1"/>
              <a:t>toracelui</a:t>
            </a:r>
            <a:r>
              <a:rPr lang="en-US" sz="4500" dirty="0"/>
              <a:t>, de </a:t>
            </a:r>
            <a:r>
              <a:rPr lang="en-US" sz="4500" dirty="0" err="1"/>
              <a:t>obicei</a:t>
            </a:r>
            <a:r>
              <a:rPr lang="en-US" sz="4500" dirty="0"/>
              <a:t> </a:t>
            </a:r>
            <a:r>
              <a:rPr lang="en-US" sz="4500" dirty="0" err="1"/>
              <a:t>subscapular</a:t>
            </a:r>
            <a:r>
              <a:rPr lang="en-US" sz="4500" dirty="0"/>
              <a:t>. </a:t>
            </a:r>
            <a:r>
              <a:rPr lang="en-US" sz="4500" dirty="0" err="1"/>
              <a:t>Ele</a:t>
            </a:r>
            <a:r>
              <a:rPr lang="en-US" sz="4500" dirty="0"/>
              <a:t> </a:t>
            </a:r>
            <a:r>
              <a:rPr lang="en-US" sz="4500" dirty="0" err="1"/>
              <a:t>sunt</a:t>
            </a:r>
            <a:r>
              <a:rPr lang="en-US" sz="4500" dirty="0"/>
              <a:t> </a:t>
            </a:r>
            <a:r>
              <a:rPr lang="en-US" sz="4500" dirty="0" err="1"/>
              <a:t>persistente</a:t>
            </a:r>
            <a:r>
              <a:rPr lang="en-US" sz="4500" dirty="0"/>
              <a:t> </a:t>
            </a:r>
            <a:r>
              <a:rPr lang="en-US" sz="4500" dirty="0" err="1"/>
              <a:t>si</a:t>
            </a:r>
            <a:r>
              <a:rPr lang="en-US" sz="4500" dirty="0"/>
              <a:t> </a:t>
            </a:r>
            <a:r>
              <a:rPr lang="en-US" sz="4500" dirty="0" err="1"/>
              <a:t>raspund</a:t>
            </a:r>
            <a:r>
              <a:rPr lang="en-US" sz="4500" dirty="0"/>
              <a:t> </a:t>
            </a:r>
            <a:r>
              <a:rPr lang="en-US" sz="4500" dirty="0" err="1"/>
              <a:t>greu</a:t>
            </a:r>
            <a:r>
              <a:rPr lang="en-US" sz="4500" dirty="0"/>
              <a:t> la </a:t>
            </a:r>
            <a:r>
              <a:rPr lang="en-US" sz="4500" dirty="0" err="1"/>
              <a:t>antiinflamatorii</a:t>
            </a:r>
            <a:r>
              <a:rPr lang="en-US" sz="4500" dirty="0"/>
              <a:t> locale </a:t>
            </a:r>
            <a:r>
              <a:rPr lang="en-US" sz="4500" dirty="0" err="1"/>
              <a:t>sau</a:t>
            </a:r>
            <a:r>
              <a:rPr lang="en-US" sz="4500" dirty="0"/>
              <a:t> </a:t>
            </a:r>
            <a:r>
              <a:rPr lang="en-US" sz="4500" dirty="0" err="1"/>
              <a:t>generale</a:t>
            </a:r>
            <a:r>
              <a:rPr lang="en-US" sz="4500" dirty="0"/>
              <a:t>, </a:t>
            </a:r>
            <a:r>
              <a:rPr lang="en-US" sz="4500" dirty="0" err="1"/>
              <a:t>decontracturante</a:t>
            </a:r>
            <a:r>
              <a:rPr lang="en-US" sz="4500" dirty="0"/>
              <a:t> </a:t>
            </a:r>
            <a:r>
              <a:rPr lang="en-US" sz="4500" dirty="0" err="1"/>
              <a:t>musculare</a:t>
            </a:r>
            <a:r>
              <a:rPr lang="en-US" sz="4500" dirty="0"/>
              <a:t> </a:t>
            </a:r>
            <a:r>
              <a:rPr lang="en-US" sz="4500" dirty="0" err="1"/>
              <a:t>si</a:t>
            </a:r>
            <a:r>
              <a:rPr lang="en-US" sz="4500" dirty="0"/>
              <a:t> </a:t>
            </a:r>
            <a:r>
              <a:rPr lang="en-US" sz="4500" dirty="0" err="1"/>
              <a:t>antialgice</a:t>
            </a:r>
            <a:r>
              <a:rPr lang="en-US" sz="4500" dirty="0"/>
              <a:t>.</a:t>
            </a:r>
          </a:p>
          <a:p>
            <a:endParaRPr lang="en-US" sz="4500" dirty="0" smtClean="0"/>
          </a:p>
          <a:p>
            <a:r>
              <a:rPr lang="en-US" sz="4500" dirty="0" smtClean="0"/>
              <a:t>* </a:t>
            </a:r>
            <a:r>
              <a:rPr lang="en-US" sz="4500" dirty="0" err="1"/>
              <a:t>Paraliziile</a:t>
            </a:r>
            <a:r>
              <a:rPr lang="en-US" sz="4500" dirty="0"/>
              <a:t> </a:t>
            </a:r>
            <a:r>
              <a:rPr lang="en-US" sz="4500" dirty="0" err="1"/>
              <a:t>periferice</a:t>
            </a:r>
            <a:r>
              <a:rPr lang="en-US" sz="4500" dirty="0"/>
              <a:t> de </a:t>
            </a:r>
            <a:r>
              <a:rPr lang="en-US" sz="4500" dirty="0" err="1"/>
              <a:t>nerv</a:t>
            </a:r>
            <a:r>
              <a:rPr lang="en-US" sz="4500" dirty="0"/>
              <a:t> facial nu </a:t>
            </a:r>
            <a:r>
              <a:rPr lang="en-US" sz="4500" dirty="0" err="1"/>
              <a:t>sunt</a:t>
            </a:r>
            <a:r>
              <a:rPr lang="en-US" sz="4500" dirty="0"/>
              <a:t> o </a:t>
            </a:r>
            <a:r>
              <a:rPr lang="en-US" sz="4500" dirty="0" err="1"/>
              <a:t>raritate</a:t>
            </a:r>
            <a:r>
              <a:rPr lang="en-US" sz="4500" dirty="0"/>
              <a:t>, </a:t>
            </a:r>
            <a:r>
              <a:rPr lang="en-US" sz="4500" dirty="0" err="1"/>
              <a:t>dar</a:t>
            </a:r>
            <a:r>
              <a:rPr lang="en-US" sz="4500" dirty="0"/>
              <a:t> </a:t>
            </a:r>
            <a:r>
              <a:rPr lang="en-US" sz="4500" dirty="0" err="1"/>
              <a:t>necesita</a:t>
            </a:r>
            <a:r>
              <a:rPr lang="en-US" sz="4500" dirty="0"/>
              <a:t> diagnostic de </a:t>
            </a:r>
            <a:r>
              <a:rPr lang="en-US" sz="4500" dirty="0" err="1"/>
              <a:t>specialitate</a:t>
            </a:r>
            <a:r>
              <a:rPr lang="en-US" sz="4500" dirty="0"/>
              <a:t>. </a:t>
            </a:r>
            <a:r>
              <a:rPr lang="en-US" sz="4500" dirty="0" err="1"/>
              <a:t>Ele</a:t>
            </a:r>
            <a:r>
              <a:rPr lang="en-US" sz="4500" dirty="0"/>
              <a:t> </a:t>
            </a:r>
            <a:r>
              <a:rPr lang="en-US" sz="4500" dirty="0" err="1"/>
              <a:t>poarta</a:t>
            </a:r>
            <a:r>
              <a:rPr lang="en-US" sz="4500" dirty="0"/>
              <a:t> </a:t>
            </a:r>
            <a:r>
              <a:rPr lang="en-US" sz="4500" dirty="0" err="1"/>
              <a:t>chiar</a:t>
            </a:r>
            <a:r>
              <a:rPr lang="en-US" sz="4500" dirty="0"/>
              <a:t> </a:t>
            </a:r>
            <a:r>
              <a:rPr lang="en-US" sz="4500" dirty="0" err="1"/>
              <a:t>denumirea</a:t>
            </a:r>
            <a:r>
              <a:rPr lang="en-US" sz="4500" dirty="0"/>
              <a:t> de r </a:t>
            </a:r>
            <a:r>
              <a:rPr lang="en-US" sz="4500" dirty="0" err="1"/>
              <a:t>frigore</a:t>
            </a:r>
            <a:r>
              <a:rPr lang="en-US" sz="4500" dirty="0"/>
              <a:t>, </a:t>
            </a:r>
            <a:r>
              <a:rPr lang="en-US" sz="4500" dirty="0" err="1"/>
              <a:t>adica</a:t>
            </a:r>
            <a:r>
              <a:rPr lang="en-US" sz="4500" dirty="0"/>
              <a:t> de la frig, </a:t>
            </a:r>
            <a:r>
              <a:rPr lang="en-US" sz="4500" dirty="0" err="1"/>
              <a:t>si</a:t>
            </a:r>
            <a:r>
              <a:rPr lang="en-US" sz="4500" dirty="0"/>
              <a:t> se </a:t>
            </a:r>
            <a:r>
              <a:rPr lang="en-US" sz="4500" dirty="0" err="1"/>
              <a:t>manifesta</a:t>
            </a:r>
            <a:r>
              <a:rPr lang="en-US" sz="4500" dirty="0"/>
              <a:t> </a:t>
            </a:r>
            <a:r>
              <a:rPr lang="en-US" sz="4500" dirty="0" err="1"/>
              <a:t>prin</a:t>
            </a:r>
            <a:r>
              <a:rPr lang="en-US" sz="4500" dirty="0"/>
              <a:t> </a:t>
            </a:r>
            <a:r>
              <a:rPr lang="en-US" sz="4500" dirty="0" err="1"/>
              <a:t>incapacitatea</a:t>
            </a:r>
            <a:r>
              <a:rPr lang="en-US" sz="4500" dirty="0"/>
              <a:t> de a </a:t>
            </a:r>
            <a:r>
              <a:rPr lang="en-US" sz="4500" dirty="0" err="1"/>
              <a:t>ridica</a:t>
            </a:r>
            <a:r>
              <a:rPr lang="en-US" sz="4500" dirty="0"/>
              <a:t> </a:t>
            </a:r>
            <a:r>
              <a:rPr lang="en-US" sz="4500" dirty="0" err="1"/>
              <a:t>pleoapa</a:t>
            </a:r>
            <a:r>
              <a:rPr lang="en-US" sz="4500" dirty="0"/>
              <a:t> </a:t>
            </a:r>
            <a:r>
              <a:rPr lang="en-US" sz="4500" dirty="0" err="1"/>
              <a:t>superioara</a:t>
            </a:r>
            <a:r>
              <a:rPr lang="en-US" sz="4500" dirty="0"/>
              <a:t>, </a:t>
            </a:r>
            <a:r>
              <a:rPr lang="en-US" sz="4500" dirty="0" err="1"/>
              <a:t>lacrimarea</a:t>
            </a:r>
            <a:r>
              <a:rPr lang="en-US" sz="4500" dirty="0"/>
              <a:t> </a:t>
            </a:r>
            <a:r>
              <a:rPr lang="en-US" sz="4500" dirty="0" err="1"/>
              <a:t>ochiului</a:t>
            </a:r>
            <a:r>
              <a:rPr lang="en-US" sz="4500" dirty="0"/>
              <a:t> </a:t>
            </a:r>
            <a:r>
              <a:rPr lang="en-US" sz="4500" dirty="0" err="1"/>
              <a:t>afectat</a:t>
            </a:r>
            <a:r>
              <a:rPr lang="en-US" sz="4500" dirty="0"/>
              <a:t>, </a:t>
            </a:r>
            <a:r>
              <a:rPr lang="en-US" sz="4500" dirty="0" err="1"/>
              <a:t>caderea</a:t>
            </a:r>
            <a:r>
              <a:rPr lang="en-US" sz="4500" dirty="0"/>
              <a:t> </a:t>
            </a:r>
            <a:r>
              <a:rPr lang="en-US" sz="4500" dirty="0" err="1"/>
              <a:t>coltului</a:t>
            </a:r>
            <a:r>
              <a:rPr lang="en-US" sz="4500" dirty="0"/>
              <a:t> </a:t>
            </a:r>
            <a:r>
              <a:rPr lang="en-US" sz="4500" dirty="0" err="1"/>
              <a:t>gurii</a:t>
            </a:r>
            <a:r>
              <a:rPr lang="en-US" sz="4500" dirty="0"/>
              <a:t> cu </a:t>
            </a:r>
            <a:r>
              <a:rPr lang="en-US" sz="4500" dirty="0" err="1"/>
              <a:t>stregerea</a:t>
            </a:r>
            <a:r>
              <a:rPr lang="en-US" sz="4500" dirty="0"/>
              <a:t> </a:t>
            </a:r>
            <a:r>
              <a:rPr lang="en-US" sz="4500" dirty="0" err="1"/>
              <a:t>pliului</a:t>
            </a:r>
            <a:r>
              <a:rPr lang="en-US" sz="4500" dirty="0"/>
              <a:t> </a:t>
            </a:r>
            <a:r>
              <a:rPr lang="en-US" sz="4500" dirty="0" err="1"/>
              <a:t>nazogenian</a:t>
            </a:r>
            <a:r>
              <a:rPr lang="en-US" sz="4500" dirty="0"/>
              <a:t>. </a:t>
            </a:r>
            <a:r>
              <a:rPr lang="en-US" sz="4500" dirty="0" err="1"/>
              <a:t>Afectiunea</a:t>
            </a:r>
            <a:r>
              <a:rPr lang="en-US" sz="4500" dirty="0"/>
              <a:t> se </a:t>
            </a:r>
            <a:r>
              <a:rPr lang="en-US" sz="4500" dirty="0" err="1"/>
              <a:t>remite</a:t>
            </a:r>
            <a:r>
              <a:rPr lang="en-US" sz="4500" dirty="0"/>
              <a:t> cu </a:t>
            </a:r>
            <a:r>
              <a:rPr lang="en-US" sz="4500" dirty="0" err="1"/>
              <a:t>sau</a:t>
            </a:r>
            <a:r>
              <a:rPr lang="en-US" sz="4500" dirty="0"/>
              <a:t> </a:t>
            </a:r>
            <a:r>
              <a:rPr lang="en-US" sz="4500" dirty="0" err="1"/>
              <a:t>fara</a:t>
            </a:r>
            <a:r>
              <a:rPr lang="en-US" sz="4500" dirty="0"/>
              <a:t> </a:t>
            </a:r>
            <a:r>
              <a:rPr lang="en-US" sz="4500" dirty="0" err="1"/>
              <a:t>tratament</a:t>
            </a:r>
            <a:r>
              <a:rPr lang="en-US" sz="4500" dirty="0"/>
              <a:t> </a:t>
            </a:r>
            <a:r>
              <a:rPr lang="en-US" sz="4500" dirty="0" err="1"/>
              <a:t>intr</a:t>
            </a:r>
            <a:r>
              <a:rPr lang="en-US" sz="4500" dirty="0"/>
              <a:t>-un interval de </a:t>
            </a:r>
            <a:r>
              <a:rPr lang="en-US" sz="4500" dirty="0" err="1"/>
              <a:t>cateva</a:t>
            </a:r>
            <a:r>
              <a:rPr lang="en-US" sz="4500" dirty="0"/>
              <a:t> </a:t>
            </a:r>
            <a:r>
              <a:rPr lang="en-US" sz="4500" dirty="0" err="1"/>
              <a:t>saptamani</a:t>
            </a:r>
            <a:r>
              <a:rPr lang="en-US" sz="4500" dirty="0"/>
              <a:t>. </a:t>
            </a:r>
            <a:r>
              <a:rPr lang="en-US" sz="4500" dirty="0" err="1"/>
              <a:t>Totusi</a:t>
            </a:r>
            <a:r>
              <a:rPr lang="en-US" sz="4500" dirty="0"/>
              <a:t>, </a:t>
            </a:r>
            <a:r>
              <a:rPr lang="en-US" sz="4500" dirty="0" err="1"/>
              <a:t>pentru</a:t>
            </a:r>
            <a:r>
              <a:rPr lang="en-US" sz="4500" dirty="0"/>
              <a:t> </a:t>
            </a:r>
            <a:r>
              <a:rPr lang="en-US" sz="4500" dirty="0" err="1"/>
              <a:t>acest</a:t>
            </a:r>
            <a:r>
              <a:rPr lang="en-US" sz="4500" dirty="0"/>
              <a:t> tip de </a:t>
            </a:r>
            <a:r>
              <a:rPr lang="en-US" sz="4500" dirty="0" err="1"/>
              <a:t>simptome</a:t>
            </a:r>
            <a:r>
              <a:rPr lang="en-US" sz="4500" dirty="0"/>
              <a:t> se </a:t>
            </a:r>
            <a:r>
              <a:rPr lang="en-US" sz="4500" dirty="0" err="1"/>
              <a:t>recomanda</a:t>
            </a:r>
            <a:r>
              <a:rPr lang="en-US" sz="4500" dirty="0"/>
              <a:t> </a:t>
            </a:r>
            <a:r>
              <a:rPr lang="en-US" sz="4500" dirty="0" err="1"/>
              <a:t>consultarea</a:t>
            </a:r>
            <a:r>
              <a:rPr lang="en-US" sz="4500" dirty="0"/>
              <a:t> </a:t>
            </a:r>
            <a:r>
              <a:rPr lang="en-US" sz="4500" dirty="0" err="1"/>
              <a:t>unui</a:t>
            </a:r>
            <a:r>
              <a:rPr lang="en-US" sz="4500" dirty="0"/>
              <a:t> specialist.</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blinds(horizontal)">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Effect transition="in" filter="blinds(horizontal)">
                                      <p:cBhvr>
                                        <p:cTn id="3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lustratie-copil-bolnav.350.jpg"/>
          <p:cNvPicPr>
            <a:picLocks noGrp="1" noChangeAspect="1"/>
          </p:cNvPicPr>
          <p:nvPr>
            <p:ph idx="1"/>
          </p:nvPr>
        </p:nvPicPr>
        <p:blipFill>
          <a:blip r:embed="rId3" cstate="print"/>
          <a:stretch>
            <a:fillRect/>
          </a:stretch>
        </p:blipFill>
        <p:spPr>
          <a:xfrm>
            <a:off x="381000" y="457200"/>
            <a:ext cx="8305800" cy="6019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b="1" dirty="0" err="1"/>
              <a:t>Rinitele</a:t>
            </a:r>
            <a:r>
              <a:rPr lang="en-US" b="1" dirty="0"/>
              <a:t> </a:t>
            </a:r>
            <a:r>
              <a:rPr lang="en-US" b="1" dirty="0" err="1"/>
              <a:t>alergice</a:t>
            </a:r>
            <a:r>
              <a:rPr lang="en-US" b="1" dirty="0"/>
              <a:t>, o </a:t>
            </a:r>
            <a:r>
              <a:rPr lang="en-US" b="1" dirty="0" err="1"/>
              <a:t>categorie</a:t>
            </a:r>
            <a:r>
              <a:rPr lang="en-US" b="1" dirty="0"/>
              <a:t> </a:t>
            </a:r>
            <a:r>
              <a:rPr lang="en-US" b="1" dirty="0" err="1"/>
              <a:t>aparte</a:t>
            </a:r>
            <a:endParaRPr lang="en-US" dirty="0"/>
          </a:p>
          <a:p>
            <a:r>
              <a:rPr lang="en-US" dirty="0" err="1"/>
              <a:t>Cand</a:t>
            </a:r>
            <a:r>
              <a:rPr lang="en-US" dirty="0"/>
              <a:t> </a:t>
            </a:r>
            <a:r>
              <a:rPr lang="en-US" dirty="0" err="1"/>
              <a:t>avem</a:t>
            </a:r>
            <a:r>
              <a:rPr lang="en-US" dirty="0"/>
              <a:t> </a:t>
            </a:r>
            <a:r>
              <a:rPr lang="en-US" dirty="0" err="1"/>
              <a:t>senzatia</a:t>
            </a:r>
            <a:r>
              <a:rPr lang="en-US" dirty="0"/>
              <a:t> ca ne </a:t>
            </a:r>
            <a:r>
              <a:rPr lang="en-US" dirty="0" err="1"/>
              <a:t>curge</a:t>
            </a:r>
            <a:r>
              <a:rPr lang="en-US" dirty="0"/>
              <a:t> </a:t>
            </a:r>
            <a:r>
              <a:rPr lang="en-US" dirty="0" err="1"/>
              <a:t>nasul</a:t>
            </a:r>
            <a:r>
              <a:rPr lang="en-US" dirty="0"/>
              <a:t> </a:t>
            </a:r>
            <a:r>
              <a:rPr lang="en-US" dirty="0" err="1"/>
              <a:t>sau</a:t>
            </a:r>
            <a:r>
              <a:rPr lang="en-US" dirty="0"/>
              <a:t> ca ne </a:t>
            </a:r>
            <a:r>
              <a:rPr lang="en-US" dirty="0" err="1"/>
              <a:t>mananca</a:t>
            </a:r>
            <a:r>
              <a:rPr lang="en-US" dirty="0"/>
              <a:t> </a:t>
            </a:r>
            <a:r>
              <a:rPr lang="en-US" dirty="0" err="1"/>
              <a:t>fruntea</a:t>
            </a:r>
            <a:r>
              <a:rPr lang="en-US" dirty="0"/>
              <a:t> </a:t>
            </a:r>
            <a:r>
              <a:rPr lang="en-US" dirty="0" err="1"/>
              <a:t>numim</a:t>
            </a:r>
            <a:r>
              <a:rPr lang="en-US" dirty="0"/>
              <a:t> </a:t>
            </a:r>
            <a:r>
              <a:rPr lang="en-US" dirty="0" err="1"/>
              <a:t>toate</a:t>
            </a:r>
            <a:r>
              <a:rPr lang="en-US" dirty="0"/>
              <a:t> </a:t>
            </a:r>
            <a:r>
              <a:rPr lang="en-US" dirty="0" err="1"/>
              <a:t>simptomele</a:t>
            </a:r>
            <a:r>
              <a:rPr lang="en-US" dirty="0"/>
              <a:t> </a:t>
            </a:r>
            <a:r>
              <a:rPr lang="en-US" dirty="0" err="1"/>
              <a:t>rinita</a:t>
            </a:r>
            <a:r>
              <a:rPr lang="en-US" dirty="0"/>
              <a:t>. Mai ales </a:t>
            </a:r>
            <a:r>
              <a:rPr lang="en-US" dirty="0" err="1"/>
              <a:t>vara</a:t>
            </a:r>
            <a:r>
              <a:rPr lang="en-US" dirty="0"/>
              <a:t>, o </a:t>
            </a:r>
            <a:r>
              <a:rPr lang="en-US" dirty="0" err="1"/>
              <a:t>simtim</a:t>
            </a:r>
            <a:r>
              <a:rPr lang="en-US" dirty="0"/>
              <a:t> </a:t>
            </a:r>
            <a:r>
              <a:rPr lang="en-US" dirty="0" err="1"/>
              <a:t>aparand</a:t>
            </a:r>
            <a:r>
              <a:rPr lang="en-US" dirty="0"/>
              <a:t> </a:t>
            </a:r>
            <a:r>
              <a:rPr lang="en-US" dirty="0" err="1"/>
              <a:t>cand</a:t>
            </a:r>
            <a:r>
              <a:rPr lang="en-US" dirty="0"/>
              <a:t> </a:t>
            </a:r>
            <a:r>
              <a:rPr lang="en-US" dirty="0" err="1"/>
              <a:t>petrecem</a:t>
            </a:r>
            <a:r>
              <a:rPr lang="en-US" dirty="0"/>
              <a:t> </a:t>
            </a:r>
            <a:r>
              <a:rPr lang="en-US" dirty="0" err="1"/>
              <a:t>mult</a:t>
            </a:r>
            <a:r>
              <a:rPr lang="en-US" dirty="0"/>
              <a:t> </a:t>
            </a:r>
            <a:r>
              <a:rPr lang="en-US" dirty="0" err="1"/>
              <a:t>timp</a:t>
            </a:r>
            <a:r>
              <a:rPr lang="en-US" dirty="0"/>
              <a:t> la </a:t>
            </a:r>
            <a:r>
              <a:rPr lang="en-US" dirty="0" err="1"/>
              <a:t>birou</a:t>
            </a:r>
            <a:r>
              <a:rPr lang="en-US" dirty="0"/>
              <a:t> </a:t>
            </a:r>
            <a:r>
              <a:rPr lang="en-US" dirty="0" err="1"/>
              <a:t>sau</a:t>
            </a:r>
            <a:r>
              <a:rPr lang="en-US" dirty="0"/>
              <a:t> </a:t>
            </a:r>
            <a:r>
              <a:rPr lang="en-US" dirty="0" err="1"/>
              <a:t>prin</a:t>
            </a:r>
            <a:r>
              <a:rPr lang="en-US" dirty="0"/>
              <a:t> </a:t>
            </a:r>
            <a:r>
              <a:rPr lang="en-US" dirty="0" err="1" smtClean="0"/>
              <a:t>aeroporturi</a:t>
            </a:r>
            <a:r>
              <a:rPr lang="en-US" dirty="0" smtClean="0"/>
              <a:t> </a:t>
            </a:r>
            <a:r>
              <a:rPr lang="en-US" dirty="0" err="1"/>
              <a:t>sau</a:t>
            </a:r>
            <a:r>
              <a:rPr lang="en-US" dirty="0"/>
              <a:t> </a:t>
            </a:r>
            <a:r>
              <a:rPr lang="en-US" dirty="0" err="1"/>
              <a:t>cand</a:t>
            </a:r>
            <a:r>
              <a:rPr lang="en-US" dirty="0"/>
              <a:t> </a:t>
            </a:r>
            <a:r>
              <a:rPr lang="en-US" dirty="0" err="1"/>
              <a:t>calatorim</a:t>
            </a:r>
            <a:r>
              <a:rPr lang="en-US" dirty="0"/>
              <a:t> </a:t>
            </a:r>
            <a:r>
              <a:rPr lang="en-US" dirty="0" err="1"/>
              <a:t>mult</a:t>
            </a:r>
            <a:r>
              <a:rPr lang="en-US" dirty="0"/>
              <a:t> cu </a:t>
            </a:r>
            <a:r>
              <a:rPr lang="en-US" dirty="0" err="1"/>
              <a:t>masina</a:t>
            </a:r>
            <a:r>
              <a:rPr lang="en-US" dirty="0"/>
              <a:t> </a:t>
            </a:r>
            <a:r>
              <a:rPr lang="en-US" dirty="0" err="1"/>
              <a:t>si</a:t>
            </a:r>
            <a:r>
              <a:rPr lang="en-US" dirty="0"/>
              <a:t> </a:t>
            </a:r>
            <a:r>
              <a:rPr lang="en-US" dirty="0" err="1"/>
              <a:t>avem</a:t>
            </a:r>
            <a:r>
              <a:rPr lang="en-US" dirty="0"/>
              <a:t> </a:t>
            </a:r>
            <a:r>
              <a:rPr lang="en-US" dirty="0" err="1"/>
              <a:t>aerul</a:t>
            </a:r>
            <a:r>
              <a:rPr lang="en-US" dirty="0"/>
              <a:t> </a:t>
            </a:r>
            <a:r>
              <a:rPr lang="en-US" dirty="0" err="1"/>
              <a:t>conditionat</a:t>
            </a:r>
            <a:r>
              <a:rPr lang="en-US" dirty="0"/>
              <a:t> </a:t>
            </a:r>
            <a:r>
              <a:rPr lang="en-US" dirty="0" err="1"/>
              <a:t>pornit</a:t>
            </a:r>
            <a:r>
              <a:rPr lang="en-US" dirty="0"/>
              <a:t>. O </a:t>
            </a:r>
            <a:r>
              <a:rPr lang="en-US" dirty="0" err="1"/>
              <a:t>tratam</a:t>
            </a:r>
            <a:r>
              <a:rPr lang="en-US" dirty="0"/>
              <a:t> </a:t>
            </a:r>
            <a:r>
              <a:rPr lang="en-US" dirty="0" err="1"/>
              <a:t>dupa</a:t>
            </a:r>
            <a:r>
              <a:rPr lang="en-US" dirty="0"/>
              <a:t> </a:t>
            </a:r>
            <a:r>
              <a:rPr lang="en-US" dirty="0" err="1"/>
              <a:t>ureche</a:t>
            </a:r>
            <a:r>
              <a:rPr lang="en-US" dirty="0"/>
              <a:t> </a:t>
            </a:r>
            <a:r>
              <a:rPr lang="en-US" dirty="0" err="1"/>
              <a:t>sau</a:t>
            </a:r>
            <a:r>
              <a:rPr lang="en-US" dirty="0"/>
              <a:t>, </a:t>
            </a:r>
            <a:r>
              <a:rPr lang="en-US" dirty="0" err="1"/>
              <a:t>dupa</a:t>
            </a:r>
            <a:r>
              <a:rPr lang="en-US" dirty="0"/>
              <a:t> </a:t>
            </a:r>
            <a:r>
              <a:rPr lang="en-US" dirty="0" err="1"/>
              <a:t>caz</a:t>
            </a:r>
            <a:r>
              <a:rPr lang="en-US" dirty="0"/>
              <a:t>, </a:t>
            </a:r>
            <a:r>
              <a:rPr lang="en-US" dirty="0" err="1"/>
              <a:t>dispare</a:t>
            </a:r>
            <a:r>
              <a:rPr lang="en-US" dirty="0"/>
              <a:t> </a:t>
            </a:r>
            <a:r>
              <a:rPr lang="en-US" dirty="0" err="1"/>
              <a:t>singura</a:t>
            </a:r>
            <a:r>
              <a:rPr lang="en-US" dirty="0"/>
              <a:t>, </a:t>
            </a:r>
            <a:r>
              <a:rPr lang="en-US" dirty="0" err="1"/>
              <a:t>cand</a:t>
            </a:r>
            <a:r>
              <a:rPr lang="en-US" dirty="0"/>
              <a:t> </a:t>
            </a:r>
            <a:r>
              <a:rPr lang="en-US" dirty="0" err="1"/>
              <a:t>dispare</a:t>
            </a:r>
            <a:r>
              <a:rPr lang="en-US" dirty="0"/>
              <a:t> </a:t>
            </a:r>
            <a:r>
              <a:rPr lang="en-US" dirty="0" err="1"/>
              <a:t>cauza</a:t>
            </a:r>
            <a:r>
              <a:rPr lang="en-US" dirty="0"/>
              <a:t>.</a:t>
            </a:r>
          </a:p>
          <a:p>
            <a:r>
              <a:rPr lang="en-US" dirty="0" err="1"/>
              <a:t>Rinitele</a:t>
            </a:r>
            <a:r>
              <a:rPr lang="en-US" dirty="0"/>
              <a:t> pot </a:t>
            </a:r>
            <a:r>
              <a:rPr lang="en-US" dirty="0" err="1"/>
              <a:t>avea</a:t>
            </a:r>
            <a:r>
              <a:rPr lang="en-US" dirty="0"/>
              <a:t> ca </a:t>
            </a:r>
            <a:r>
              <a:rPr lang="en-US" dirty="0" err="1"/>
              <a:t>substrat</a:t>
            </a:r>
            <a:r>
              <a:rPr lang="en-US" dirty="0"/>
              <a:t> o </a:t>
            </a:r>
            <a:r>
              <a:rPr lang="en-US" dirty="0" err="1"/>
              <a:t>alergie</a:t>
            </a:r>
            <a:r>
              <a:rPr lang="en-US" dirty="0"/>
              <a:t> – </a:t>
            </a:r>
            <a:r>
              <a:rPr lang="en-US" dirty="0" err="1"/>
              <a:t>atunci</a:t>
            </a:r>
            <a:r>
              <a:rPr lang="en-US" dirty="0"/>
              <a:t> </a:t>
            </a:r>
            <a:r>
              <a:rPr lang="en-US" dirty="0" err="1"/>
              <a:t>cand</a:t>
            </a:r>
            <a:r>
              <a:rPr lang="en-US" dirty="0"/>
              <a:t> </a:t>
            </a:r>
            <a:r>
              <a:rPr lang="en-US" dirty="0" err="1"/>
              <a:t>apar</a:t>
            </a:r>
            <a:r>
              <a:rPr lang="en-US" dirty="0"/>
              <a:t> de </a:t>
            </a:r>
            <a:r>
              <a:rPr lang="en-US" dirty="0" err="1"/>
              <a:t>fiecare</a:t>
            </a:r>
            <a:r>
              <a:rPr lang="en-US" dirty="0"/>
              <a:t> data la </a:t>
            </a:r>
            <a:r>
              <a:rPr lang="en-US" dirty="0" err="1"/>
              <a:t>folosirea</a:t>
            </a:r>
            <a:r>
              <a:rPr lang="en-US" dirty="0"/>
              <a:t> </a:t>
            </a:r>
            <a:r>
              <a:rPr lang="en-US" dirty="0" err="1"/>
              <a:t>aerului</a:t>
            </a:r>
            <a:r>
              <a:rPr lang="en-US" dirty="0"/>
              <a:t> </a:t>
            </a:r>
            <a:r>
              <a:rPr lang="en-US" dirty="0" err="1"/>
              <a:t>conditionat</a:t>
            </a:r>
            <a:r>
              <a:rPr lang="en-US" dirty="0"/>
              <a:t>, </a:t>
            </a:r>
            <a:r>
              <a:rPr lang="en-US" dirty="0" err="1"/>
              <a:t>sau</a:t>
            </a:r>
            <a:r>
              <a:rPr lang="en-US" dirty="0"/>
              <a:t> pot </a:t>
            </a:r>
            <a:r>
              <a:rPr lang="en-US" dirty="0" err="1"/>
              <a:t>fi</a:t>
            </a:r>
            <a:r>
              <a:rPr lang="en-US" dirty="0"/>
              <a:t> </a:t>
            </a:r>
            <a:r>
              <a:rPr lang="en-US" dirty="0" err="1"/>
              <a:t>pur</a:t>
            </a:r>
            <a:r>
              <a:rPr lang="en-US" dirty="0"/>
              <a:t> </a:t>
            </a:r>
            <a:r>
              <a:rPr lang="en-US" dirty="0" err="1"/>
              <a:t>si</a:t>
            </a:r>
            <a:r>
              <a:rPr lang="en-US" dirty="0"/>
              <a:t> </a:t>
            </a:r>
            <a:r>
              <a:rPr lang="en-US" dirty="0" err="1"/>
              <a:t>simplu</a:t>
            </a:r>
            <a:r>
              <a:rPr lang="en-US" dirty="0"/>
              <a:t> </a:t>
            </a:r>
            <a:r>
              <a:rPr lang="en-US" dirty="0" err="1"/>
              <a:t>rinite</a:t>
            </a:r>
            <a:r>
              <a:rPr lang="en-US" dirty="0"/>
              <a:t> </a:t>
            </a:r>
            <a:r>
              <a:rPr lang="en-US" dirty="0" err="1"/>
              <a:t>banale</a:t>
            </a:r>
            <a:r>
              <a:rPr lang="en-US" dirty="0"/>
              <a:t>, cu </a:t>
            </a:r>
            <a:r>
              <a:rPr lang="en-US" dirty="0" err="1"/>
              <a:t>evolutie</a:t>
            </a:r>
            <a:r>
              <a:rPr lang="en-US" dirty="0"/>
              <a:t> </a:t>
            </a:r>
            <a:r>
              <a:rPr lang="en-US" dirty="0" err="1"/>
              <a:t>temporara</a:t>
            </a:r>
            <a:r>
              <a:rPr lang="en-US" dirty="0"/>
              <a:t> </a:t>
            </a:r>
            <a:r>
              <a:rPr lang="en-US" dirty="0" err="1"/>
              <a:t>si</a:t>
            </a:r>
            <a:r>
              <a:rPr lang="en-US" dirty="0"/>
              <a:t> </a:t>
            </a:r>
            <a:r>
              <a:rPr lang="en-US" dirty="0" err="1"/>
              <a:t>recuperare</a:t>
            </a:r>
            <a:r>
              <a:rPr lang="en-US" dirty="0"/>
              <a:t> </a:t>
            </a:r>
            <a:r>
              <a:rPr lang="en-US" dirty="0" err="1"/>
              <a:t>totala</a:t>
            </a:r>
            <a:r>
              <a:rPr lang="en-US" dirty="0"/>
              <a:t>. </a:t>
            </a:r>
            <a:r>
              <a:rPr lang="en-US" dirty="0" err="1"/>
              <a:t>Netratate</a:t>
            </a:r>
            <a:r>
              <a:rPr lang="en-US" dirty="0"/>
              <a:t>, se pot </a:t>
            </a:r>
            <a:r>
              <a:rPr lang="en-US" dirty="0" err="1"/>
              <a:t>complica</a:t>
            </a:r>
            <a:r>
              <a:rPr lang="en-US" dirty="0"/>
              <a:t> cu </a:t>
            </a:r>
            <a:r>
              <a:rPr lang="en-US" dirty="0" err="1"/>
              <a:t>sinuzite</a:t>
            </a:r>
            <a:r>
              <a:rPr lang="en-US" dirty="0"/>
              <a:t>, </a:t>
            </a:r>
            <a:r>
              <a:rPr lang="en-US" dirty="0" err="1"/>
              <a:t>mai</a:t>
            </a:r>
            <a:r>
              <a:rPr lang="en-US" dirty="0"/>
              <a:t> ales </a:t>
            </a:r>
            <a:r>
              <a:rPr lang="en-US" dirty="0" err="1"/>
              <a:t>daca</a:t>
            </a:r>
            <a:r>
              <a:rPr lang="en-US" dirty="0"/>
              <a:t> </a:t>
            </a:r>
            <a:r>
              <a:rPr lang="en-US" dirty="0" err="1"/>
              <a:t>persoana</a:t>
            </a:r>
            <a:r>
              <a:rPr lang="en-US" dirty="0"/>
              <a:t> </a:t>
            </a:r>
            <a:r>
              <a:rPr lang="en-US" dirty="0" err="1"/>
              <a:t>sufera</a:t>
            </a:r>
            <a:r>
              <a:rPr lang="en-US" dirty="0"/>
              <a:t> de o </a:t>
            </a:r>
            <a:r>
              <a:rPr lang="en-US" dirty="0" err="1"/>
              <a:t>afectiune</a:t>
            </a:r>
            <a:r>
              <a:rPr lang="en-US" dirty="0"/>
              <a:t> </a:t>
            </a:r>
            <a:r>
              <a:rPr lang="en-US" dirty="0" err="1"/>
              <a:t>cronica</a:t>
            </a:r>
            <a:r>
              <a:rPr lang="en-US" dirty="0"/>
              <a:t> cu </a:t>
            </a:r>
            <a:r>
              <a:rPr lang="en-US" dirty="0" err="1"/>
              <a:t>exacerbari</a:t>
            </a:r>
            <a:r>
              <a:rPr lang="en-US" dirty="0"/>
              <a:t> </a:t>
            </a:r>
            <a:r>
              <a:rPr lang="en-US" dirty="0" err="1"/>
              <a:t>periodice</a:t>
            </a:r>
            <a:r>
              <a:rPr lang="en-US" dirty="0"/>
              <a:t>.</a:t>
            </a:r>
          </a:p>
          <a:p>
            <a:r>
              <a:rPr lang="en-US" dirty="0"/>
              <a:t>Nu </a:t>
            </a:r>
            <a:r>
              <a:rPr lang="en-US" dirty="0" err="1"/>
              <a:t>rareori</a:t>
            </a:r>
            <a:r>
              <a:rPr lang="en-US" dirty="0"/>
              <a:t> </a:t>
            </a:r>
            <a:r>
              <a:rPr lang="en-US" dirty="0" err="1"/>
              <a:t>expunerea</a:t>
            </a:r>
            <a:r>
              <a:rPr lang="en-US" dirty="0"/>
              <a:t> la </a:t>
            </a:r>
            <a:r>
              <a:rPr lang="en-US" dirty="0" err="1"/>
              <a:t>aerul</a:t>
            </a:r>
            <a:r>
              <a:rPr lang="en-US" dirty="0"/>
              <a:t> </a:t>
            </a:r>
            <a:r>
              <a:rPr lang="en-US" dirty="0" err="1"/>
              <a:t>conditionat</a:t>
            </a:r>
            <a:r>
              <a:rPr lang="en-US" dirty="0"/>
              <a:t> </a:t>
            </a:r>
            <a:r>
              <a:rPr lang="en-US" dirty="0" err="1"/>
              <a:t>poate</a:t>
            </a:r>
            <a:r>
              <a:rPr lang="en-US" dirty="0"/>
              <a:t> </a:t>
            </a:r>
            <a:r>
              <a:rPr lang="en-US" dirty="0" err="1"/>
              <a:t>reactiva</a:t>
            </a:r>
            <a:r>
              <a:rPr lang="en-US" dirty="0"/>
              <a:t> o </a:t>
            </a:r>
            <a:r>
              <a:rPr lang="en-US" dirty="0" err="1"/>
              <a:t>periartrita</a:t>
            </a:r>
            <a:r>
              <a:rPr lang="en-US" dirty="0"/>
              <a:t> </a:t>
            </a:r>
            <a:r>
              <a:rPr lang="en-US" dirty="0" err="1"/>
              <a:t>scapulohumerala</a:t>
            </a:r>
            <a:r>
              <a:rPr lang="en-US" dirty="0"/>
              <a:t> </a:t>
            </a:r>
            <a:r>
              <a:rPr lang="en-US" dirty="0" err="1"/>
              <a:t>sau</a:t>
            </a:r>
            <a:r>
              <a:rPr lang="en-US" dirty="0"/>
              <a:t> un lumbago </a:t>
            </a:r>
            <a:r>
              <a:rPr lang="en-US" dirty="0" err="1"/>
              <a:t>cronic</a:t>
            </a:r>
            <a:r>
              <a:rPr lang="en-US" dirty="0"/>
              <a:t>. In </a:t>
            </a:r>
            <a:r>
              <a:rPr lang="en-US" dirty="0" err="1"/>
              <a:t>concluzie</a:t>
            </a:r>
            <a:r>
              <a:rPr lang="en-US" dirty="0"/>
              <a:t>, </a:t>
            </a:r>
            <a:r>
              <a:rPr lang="en-US" dirty="0" err="1"/>
              <a:t>aerul</a:t>
            </a:r>
            <a:r>
              <a:rPr lang="en-US" dirty="0"/>
              <a:t> </a:t>
            </a:r>
            <a:r>
              <a:rPr lang="en-US" dirty="0" err="1"/>
              <a:t>conditionat</a:t>
            </a:r>
            <a:r>
              <a:rPr lang="en-US" dirty="0"/>
              <a:t> e bun, </a:t>
            </a:r>
            <a:r>
              <a:rPr lang="en-US" dirty="0" err="1"/>
              <a:t>dar</a:t>
            </a:r>
            <a:r>
              <a:rPr lang="en-US" dirty="0"/>
              <a:t> cu </a:t>
            </a:r>
            <a:r>
              <a:rPr lang="en-US" dirty="0" err="1"/>
              <a:t>masura</a:t>
            </a:r>
            <a:r>
              <a:rPr lang="en-US" dirty="0"/>
              <a:t>.</a:t>
            </a:r>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a:blipFill>
            <a:blip r:embed="rId3" cstate="print"/>
            <a:stretch>
              <a:fillRect/>
            </a:stretch>
          </a:blipFill>
        </p:spPr>
        <p:txBody>
          <a:bodyPr>
            <a:noAutofit/>
          </a:bodyPr>
          <a:lstStyle/>
          <a:p>
            <a:pPr algn="l"/>
            <a:r>
              <a:rPr lang="en-US" sz="9600" b="1" dirty="0" smtClean="0">
                <a:solidFill>
                  <a:schemeClr val="tx1">
                    <a:lumMod val="95000"/>
                    <a:lumOff val="5000"/>
                  </a:schemeClr>
                </a:solidFill>
                <a:latin typeface="Edwardian Script ITC" pitchFamily="66" charset="0"/>
              </a:rPr>
              <a:t>         </a:t>
            </a:r>
            <a:br>
              <a:rPr lang="en-US" sz="9600" b="1" dirty="0" smtClean="0">
                <a:solidFill>
                  <a:schemeClr val="tx1">
                    <a:lumMod val="95000"/>
                    <a:lumOff val="5000"/>
                  </a:schemeClr>
                </a:solidFill>
                <a:latin typeface="Edwardian Script ITC" pitchFamily="66" charset="0"/>
              </a:rPr>
            </a:br>
            <a:r>
              <a:rPr lang="en-US" sz="9600" b="1" dirty="0">
                <a:solidFill>
                  <a:schemeClr val="tx1">
                    <a:lumMod val="95000"/>
                    <a:lumOff val="5000"/>
                  </a:schemeClr>
                </a:solidFill>
                <a:latin typeface="Edwardian Script ITC" pitchFamily="66" charset="0"/>
              </a:rPr>
              <a:t/>
            </a:r>
            <a:br>
              <a:rPr lang="en-US" sz="9600" b="1" dirty="0">
                <a:solidFill>
                  <a:schemeClr val="tx1">
                    <a:lumMod val="95000"/>
                    <a:lumOff val="5000"/>
                  </a:schemeClr>
                </a:solidFill>
                <a:latin typeface="Edwardian Script ITC" pitchFamily="66" charset="0"/>
              </a:rPr>
            </a:br>
            <a:r>
              <a:rPr lang="en-US" sz="9600" b="1" dirty="0" smtClean="0">
                <a:solidFill>
                  <a:schemeClr val="tx1">
                    <a:lumMod val="95000"/>
                    <a:lumOff val="5000"/>
                  </a:schemeClr>
                </a:solidFill>
                <a:latin typeface="Edwardian Script ITC" pitchFamily="66" charset="0"/>
              </a:rPr>
              <a:t>          END</a:t>
            </a:r>
            <a:r>
              <a:rPr lang="en-US" sz="9600" b="1" dirty="0">
                <a:solidFill>
                  <a:schemeClr val="tx1">
                    <a:lumMod val="95000"/>
                    <a:lumOff val="5000"/>
                  </a:schemeClr>
                </a:solidFill>
                <a:latin typeface="Edwardian Script ITC" pitchFamily="66" charset="0"/>
              </a:rPr>
              <a:t/>
            </a:r>
            <a:br>
              <a:rPr lang="en-US" sz="9600" b="1" dirty="0">
                <a:solidFill>
                  <a:schemeClr val="tx1">
                    <a:lumMod val="95000"/>
                    <a:lumOff val="5000"/>
                  </a:schemeClr>
                </a:solidFill>
                <a:latin typeface="Edwardian Script ITC" pitchFamily="66" charset="0"/>
              </a:rPr>
            </a:br>
            <a:endParaRPr lang="en-US" sz="9600" b="1" dirty="0">
              <a:solidFill>
                <a:schemeClr val="tx1">
                  <a:lumMod val="95000"/>
                  <a:lumOff val="5000"/>
                </a:schemeClr>
              </a:solidFill>
              <a:latin typeface="Edwardian Script ITC" pitchFamily="66" charset="0"/>
            </a:endParaRPr>
          </a:p>
        </p:txBody>
      </p:sp>
      <p:sp>
        <p:nvSpPr>
          <p:cNvPr id="3" name="Content Placeholder 2"/>
          <p:cNvSpPr>
            <a:spLocks noGrp="1"/>
          </p:cNvSpPr>
          <p:nvPr>
            <p:ph idx="1"/>
          </p:nvPr>
        </p:nvSpPr>
        <p:spPr>
          <a:xfrm>
            <a:off x="1981200" y="4648200"/>
            <a:ext cx="6705600" cy="1477963"/>
          </a:xfrm>
        </p:spPr>
        <p:txBody>
          <a:bodyPr/>
          <a:lstStyle/>
          <a:p>
            <a:endParaRPr lang="en-US" dirty="0"/>
          </a:p>
        </p:txBody>
      </p:sp>
    </p:spTree>
  </p:cSld>
  <p:clrMapOvr>
    <a:masterClrMapping/>
  </p:clrMapOvr>
  <p:transition spd="slow">
    <p:dissolve/>
    <p:sndAc>
      <p:stSnd>
        <p:snd r:embed="rId2" name="applause.wav"/>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0"/>
            <a:ext cx="7391400" cy="6858000"/>
          </a:xfrm>
          <a:blipFill>
            <a:blip r:embed="rId2" cstate="print"/>
            <a:stretch>
              <a:fillRect/>
            </a:stretch>
          </a:blipFill>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r>
              <a:rPr lang="en-US" sz="4400" b="1" dirty="0" err="1" smtClean="0">
                <a:solidFill>
                  <a:schemeClr val="bg1"/>
                </a:solidFill>
                <a:latin typeface="Edwardian Script ITC" pitchFamily="66" charset="0"/>
              </a:rPr>
              <a:t>Autori</a:t>
            </a:r>
            <a:r>
              <a:rPr lang="en-US" sz="4400" b="1" dirty="0" smtClean="0">
                <a:solidFill>
                  <a:schemeClr val="bg1"/>
                </a:solidFill>
                <a:latin typeface="Edwardian Script ITC" pitchFamily="66" charset="0"/>
              </a:rPr>
              <a:t> :</a:t>
            </a:r>
          </a:p>
          <a:p>
            <a:r>
              <a:rPr lang="en-US" sz="4400" b="1" dirty="0" err="1" smtClean="0">
                <a:solidFill>
                  <a:schemeClr val="bg1"/>
                </a:solidFill>
                <a:latin typeface="Edwardian Script ITC" pitchFamily="66" charset="0"/>
              </a:rPr>
              <a:t>Iancu</a:t>
            </a:r>
            <a:r>
              <a:rPr lang="en-US" sz="4400" b="1" dirty="0" smtClean="0">
                <a:solidFill>
                  <a:schemeClr val="bg1"/>
                </a:solidFill>
                <a:latin typeface="Edwardian Script ITC" pitchFamily="66" charset="0"/>
              </a:rPr>
              <a:t> Delia</a:t>
            </a:r>
          </a:p>
          <a:p>
            <a:r>
              <a:rPr lang="en-US" sz="4400" b="1" dirty="0" err="1" smtClean="0">
                <a:solidFill>
                  <a:schemeClr val="bg1"/>
                </a:solidFill>
                <a:latin typeface="Edwardian Script ITC" pitchFamily="66" charset="0"/>
              </a:rPr>
              <a:t>Mocanu</a:t>
            </a:r>
            <a:r>
              <a:rPr lang="en-US" sz="4400" b="1" dirty="0" smtClean="0">
                <a:solidFill>
                  <a:schemeClr val="bg1"/>
                </a:solidFill>
                <a:latin typeface="Edwardian Script ITC" pitchFamily="66" charset="0"/>
              </a:rPr>
              <a:t> </a:t>
            </a:r>
            <a:r>
              <a:rPr lang="en-US" sz="4400" b="1" dirty="0" err="1" smtClean="0">
                <a:solidFill>
                  <a:schemeClr val="bg1"/>
                </a:solidFill>
                <a:latin typeface="Edwardian Script ITC" pitchFamily="66" charset="0"/>
              </a:rPr>
              <a:t>Teodora</a:t>
            </a:r>
            <a:endParaRPr lang="en-US" sz="4400" b="1" dirty="0" smtClean="0">
              <a:solidFill>
                <a:schemeClr val="bg1"/>
              </a:solidFill>
              <a:latin typeface="Edwardian Script ITC" pitchFamily="66" charset="0"/>
            </a:endParaRPr>
          </a:p>
          <a:p>
            <a:r>
              <a:rPr lang="en-US" sz="4400" b="1" dirty="0" smtClean="0">
                <a:solidFill>
                  <a:schemeClr val="bg1"/>
                </a:solidFill>
                <a:latin typeface="Edwardian Script ITC" pitchFamily="66" charset="0"/>
              </a:rPr>
              <a:t>Stefan </a:t>
            </a:r>
            <a:r>
              <a:rPr lang="en-US" sz="4400" b="1" dirty="0">
                <a:solidFill>
                  <a:schemeClr val="bg1"/>
                </a:solidFill>
                <a:latin typeface="Edwardian Script ITC" pitchFamily="66" charset="0"/>
              </a:rPr>
              <a:t> </a:t>
            </a:r>
            <a:r>
              <a:rPr lang="en-US" sz="4400" b="1" dirty="0" err="1" smtClean="0">
                <a:solidFill>
                  <a:schemeClr val="bg1"/>
                </a:solidFill>
                <a:latin typeface="Edwardian Script ITC" pitchFamily="66" charset="0"/>
              </a:rPr>
              <a:t>Valntina</a:t>
            </a:r>
            <a:endParaRPr lang="en-US" sz="4400" b="1" dirty="0" smtClean="0">
              <a:solidFill>
                <a:schemeClr val="bg1"/>
              </a:solidFill>
              <a:latin typeface="Edwardian Script ITC" pitchFamily="66" charset="0"/>
            </a:endParaRPr>
          </a:p>
          <a:p>
            <a:r>
              <a:rPr lang="en-US" sz="4400" b="1" dirty="0" err="1" smtClean="0">
                <a:solidFill>
                  <a:schemeClr val="bg1"/>
                </a:solidFill>
                <a:latin typeface="Edwardian Script ITC" pitchFamily="66" charset="0"/>
              </a:rPr>
              <a:t>Bunache</a:t>
            </a:r>
            <a:r>
              <a:rPr lang="en-US" sz="4400" b="1" dirty="0" smtClean="0">
                <a:solidFill>
                  <a:schemeClr val="bg1"/>
                </a:solidFill>
                <a:latin typeface="Edwardian Script ITC" pitchFamily="66" charset="0"/>
              </a:rPr>
              <a:t>  Daniela </a:t>
            </a:r>
          </a:p>
          <a:p>
            <a:r>
              <a:rPr lang="en-US" sz="4400" b="1" dirty="0" err="1" smtClean="0">
                <a:solidFill>
                  <a:schemeClr val="bg1"/>
                </a:solidFill>
                <a:latin typeface="Edwardian Script ITC" pitchFamily="66" charset="0"/>
              </a:rPr>
              <a:t>Ionescu</a:t>
            </a:r>
            <a:r>
              <a:rPr lang="en-US" sz="4400" b="1" dirty="0" smtClean="0">
                <a:solidFill>
                  <a:schemeClr val="bg1"/>
                </a:solidFill>
                <a:latin typeface="Edwardian Script ITC" pitchFamily="66" charset="0"/>
              </a:rPr>
              <a:t> </a:t>
            </a:r>
            <a:r>
              <a:rPr lang="en-US" sz="4400" b="1" dirty="0" err="1" smtClean="0">
                <a:solidFill>
                  <a:schemeClr val="bg1"/>
                </a:solidFill>
                <a:latin typeface="Edwardian Script ITC" pitchFamily="66" charset="0"/>
              </a:rPr>
              <a:t>Alexadra</a:t>
            </a:r>
            <a:r>
              <a:rPr lang="en-US" sz="4400" b="1" dirty="0" smtClean="0">
                <a:solidFill>
                  <a:schemeClr val="bg1"/>
                </a:solidFill>
                <a:latin typeface="Edwardian Script ITC" pitchFamily="66" charset="0"/>
              </a:rPr>
              <a:t> </a:t>
            </a:r>
          </a:p>
          <a:p>
            <a:r>
              <a:rPr lang="en-US" sz="4400" b="1" dirty="0" err="1" smtClean="0">
                <a:solidFill>
                  <a:schemeClr val="bg1"/>
                </a:solidFill>
                <a:latin typeface="Edwardian Script ITC" pitchFamily="66" charset="0"/>
              </a:rPr>
              <a:t>Paraschiv</a:t>
            </a:r>
            <a:r>
              <a:rPr lang="en-US" sz="4400" b="1" dirty="0" smtClean="0">
                <a:solidFill>
                  <a:schemeClr val="bg1"/>
                </a:solidFill>
                <a:latin typeface="Edwardian Script ITC" pitchFamily="66" charset="0"/>
              </a:rPr>
              <a:t> Elena </a:t>
            </a:r>
          </a:p>
          <a:p>
            <a:endParaRPr lang="en-US" dirty="0">
              <a:solidFill>
                <a:schemeClr val="bg1"/>
              </a:solidFill>
              <a:latin typeface="Edwardian Script ITC" pitchFamily="66" charset="0"/>
            </a:endParaRPr>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8686800" cy="6226208"/>
          </a:xfrm>
        </p:spPr>
        <p:txBody>
          <a:bodyPr>
            <a:noAutofit/>
          </a:bodyPr>
          <a:lstStyle/>
          <a:p>
            <a:pPr algn="just"/>
            <a:r>
              <a:rPr lang="pt-BR" sz="2400" b="1" dirty="0" smtClean="0">
                <a:solidFill>
                  <a:srgbClr val="FFFF00"/>
                </a:solidFill>
              </a:rPr>
              <a:t>Între Terra și restul Universului există o permanentă interacțiune. Astfel, Luna este cauza mareelor. În afară de asta, ea a infuențat continuu viteza mișcării de rotație a Terrei. Toate corpurile din jurul globului terestru sunt atrase spre Terra, forța de atracție numindu-se gravitație, iar accelerația cu care aceste corpuri cad în câmpul gravitațional se numește accelerație gravitațională Se crede că motivul apariției oceanelor a fost o "ploaie" de comete din perioada timpurie a Pământului. Impacturile ulterioare cu asteroizi au modificat și ele mediul înconjurător într-o manieră decisivă. Schimbările de orbită ale planetei pot fi considerate răspunzătoare pentru glaciațiunile produse de-a lungul istoriei, care au acoperit suprafața terestră cu un strat de gheață. Terra nu are alți sateliți naturali în afară de Lună. </a:t>
            </a:r>
            <a:endParaRPr lang="en-US" sz="2400" b="1" dirty="0">
              <a:solidFill>
                <a:srgbClr val="FFFF00"/>
              </a:solidFill>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pt-BR" dirty="0" smtClean="0"/>
              <a:t>Suprafața exterioară a planetei Terra este împărțită în mai multe plăci tectonice, care de-a lungul timpului se deplasează unele față de celelalte. Miezul planetei este activ (fierbinte și lichid), fiind format din mantaua topită și miezul metalic, generator al câmpului magnetic. Condițiile atmosferice și de la suprafață, care au permis apariția vieții pe Terra, au fost la rândul lor influențate în mod decisiv de către diversele forme de viață. Acestea se află într-o balanță ecologică fragilă, în permanentă schimbare.</a:t>
            </a:r>
            <a:endParaRPr lang="en-US" dirty="0" smtClean="0"/>
          </a:p>
          <a:p>
            <a:r>
              <a:rPr lang="pt-BR" dirty="0" smtClean="0"/>
              <a:t> </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oon_Earth_Comparison.png"/>
          <p:cNvPicPr>
            <a:picLocks noGrp="1" noChangeAspect="1"/>
          </p:cNvPicPr>
          <p:nvPr>
            <p:ph idx="1"/>
          </p:nvPr>
        </p:nvPicPr>
        <p:blipFill>
          <a:blip r:embed="rId3" cstate="print"/>
          <a:stretch>
            <a:fillRect/>
          </a:stretch>
        </p:blipFill>
        <p:spPr>
          <a:xfrm>
            <a:off x="381000" y="381000"/>
            <a:ext cx="9152283" cy="6477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spd="slow">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606552"/>
            <a:ext cx="8183880" cy="5260848"/>
          </a:xfrm>
        </p:spPr>
        <p:txBody>
          <a:bodyPr>
            <a:normAutofit/>
          </a:bodyPr>
          <a:lstStyle/>
          <a:p>
            <a:r>
              <a:rPr lang="pt-BR" dirty="0" smtClean="0"/>
              <a:t>Văzut din spațiul extraterestru, o mare parte din Pământ prezintă culorile albastru închis și alb - datorită oceanelor, straturilor de gheață de la poli și a norilor din atmosferă. Albedo-ul său este de 36,7%, fiind depășit, dintre planetele din interiorul centurii de asteroizi a Sistemului Solar, doar de cel al lui Venus. Este de asemenea și cea mai mare și densă dintre aceste planete.</a:t>
            </a:r>
            <a:endParaRPr lang="en-US" dirty="0" smtClean="0"/>
          </a:p>
          <a:p>
            <a:endParaRPr lang="en-U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5.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493</TotalTime>
  <Words>3931</Words>
  <Application>Microsoft Office PowerPoint</Application>
  <PresentationFormat>On-screen Show (4:3)</PresentationFormat>
  <Paragraphs>92</Paragraphs>
  <Slides>58</Slides>
  <Notes>0</Notes>
  <HiddenSlides>0</HiddenSlides>
  <MMClips>0</MMClips>
  <ScaleCrop>false</ScaleCrop>
  <HeadingPairs>
    <vt:vector size="4" baseType="variant">
      <vt:variant>
        <vt:lpstr>Theme</vt:lpstr>
      </vt:variant>
      <vt:variant>
        <vt:i4>6</vt:i4>
      </vt:variant>
      <vt:variant>
        <vt:lpstr>Slide Titles</vt:lpstr>
      </vt:variant>
      <vt:variant>
        <vt:i4>58</vt:i4>
      </vt:variant>
    </vt:vector>
  </HeadingPairs>
  <TitlesOfParts>
    <vt:vector size="64" baseType="lpstr">
      <vt:lpstr>Verve</vt:lpstr>
      <vt:lpstr>Aspect</vt:lpstr>
      <vt:lpstr>Flow</vt:lpstr>
      <vt:lpstr>Trek</vt:lpstr>
      <vt:lpstr>Opulent</vt:lpstr>
      <vt:lpstr>Concourse</vt:lpstr>
      <vt:lpstr>Pamant, apa, foc si aer- Calatorii in cautarea celor patru elemente</vt:lpstr>
      <vt:lpstr>Pamantul </vt:lpstr>
      <vt:lpstr>Slide 3</vt:lpstr>
      <vt:lpstr>Slide 4</vt:lpstr>
      <vt:lpstr>Slide 5</vt:lpstr>
      <vt:lpstr>Slide 6</vt:lpstr>
      <vt:lpstr>Slide 7</vt:lpstr>
      <vt:lpstr>Slide 8</vt:lpstr>
      <vt:lpstr>Slide 9</vt:lpstr>
      <vt:lpstr>Slide 10</vt:lpstr>
      <vt:lpstr>Slide 11</vt:lpstr>
      <vt:lpstr>Apa</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Focul </vt:lpstr>
      <vt:lpstr>Slide 30</vt:lpstr>
      <vt:lpstr>Slide 31</vt:lpstr>
      <vt:lpstr>Slide 32</vt:lpstr>
      <vt:lpstr>Slide 33</vt:lpstr>
      <vt:lpstr>Slide 34</vt:lpstr>
      <vt:lpstr>Slide 35</vt:lpstr>
      <vt:lpstr>Slide 36</vt:lpstr>
      <vt:lpstr>Slide 37</vt:lpstr>
      <vt:lpstr>Slide 38</vt:lpstr>
      <vt:lpstr>Combustia spontana</vt:lpstr>
      <vt:lpstr>Slide 40</vt:lpstr>
      <vt:lpstr>              Aerul </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                     END </vt:lpstr>
      <vt:lpstr>Slide 58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dc:creator>
  <cp:lastModifiedBy>Profesor</cp:lastModifiedBy>
  <cp:revision>50</cp:revision>
  <dcterms:created xsi:type="dcterms:W3CDTF">2010-10-09T12:25:35Z</dcterms:created>
  <dcterms:modified xsi:type="dcterms:W3CDTF">2010-10-29T10:29:00Z</dcterms:modified>
</cp:coreProperties>
</file>